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57" r:id="rId3"/>
    <p:sldId id="273" r:id="rId4"/>
    <p:sldId id="259" r:id="rId5"/>
    <p:sldId id="261" r:id="rId6"/>
    <p:sldId id="268" r:id="rId7"/>
    <p:sldId id="269" r:id="rId8"/>
    <p:sldId id="262" r:id="rId9"/>
    <p:sldId id="267" r:id="rId10"/>
    <p:sldId id="271" r:id="rId1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9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3" autoAdjust="0"/>
    <p:restoredTop sz="94660"/>
  </p:normalViewPr>
  <p:slideViewPr>
    <p:cSldViewPr snapToGrid="0">
      <p:cViewPr varScale="1">
        <p:scale>
          <a:sx n="88" d="100"/>
          <a:sy n="88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AE14-89DE-4B13-BF78-1A5ADC8B55DE}" type="datetimeFigureOut">
              <a:rPr lang="cs-CZ" smtClean="0"/>
              <a:t>11.05.2017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E7F98-B12A-469B-A6BC-A9572C0A710C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/>
          <p:nvPr/>
        </p:nvPicPr>
        <p:blipFill rotWithShape="1">
          <a:blip r:embed="rId2"/>
          <a:srcRect l="11740" t="9112" r="10383" b="37856"/>
          <a:stretch/>
        </p:blipFill>
        <p:spPr bwMode="auto">
          <a:xfrm>
            <a:off x="0" y="0"/>
            <a:ext cx="2515023" cy="9313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2"/>
          <a:srcRect l="11740" t="59251" r="10383" b="9171"/>
          <a:stretch/>
        </p:blipFill>
        <p:spPr bwMode="auto">
          <a:xfrm>
            <a:off x="6223000" y="0"/>
            <a:ext cx="2921000" cy="8821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26677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AE14-89DE-4B13-BF78-1A5ADC8B55DE}" type="datetimeFigureOut">
              <a:rPr lang="cs-CZ" smtClean="0"/>
              <a:t>11.05.2017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E7F98-B12A-469B-A6BC-A9572C0A71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0282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AE14-89DE-4B13-BF78-1A5ADC8B55DE}" type="datetimeFigureOut">
              <a:rPr lang="cs-CZ" smtClean="0"/>
              <a:t>11.05.2017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E7F98-B12A-469B-A6BC-A9572C0A71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2828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AE14-89DE-4B13-BF78-1A5ADC8B55DE}" type="datetimeFigureOut">
              <a:rPr lang="cs-CZ" smtClean="0"/>
              <a:t>11.05.2017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E7F98-B12A-469B-A6BC-A9572C0A71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640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AE14-89DE-4B13-BF78-1A5ADC8B55DE}" type="datetimeFigureOut">
              <a:rPr lang="cs-CZ" smtClean="0"/>
              <a:t>11.05.2017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E7F98-B12A-469B-A6BC-A9572C0A71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6012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AE14-89DE-4B13-BF78-1A5ADC8B55DE}" type="datetimeFigureOut">
              <a:rPr lang="cs-CZ" smtClean="0"/>
              <a:t>11.05.2017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E7F98-B12A-469B-A6BC-A9572C0A71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5981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AE14-89DE-4B13-BF78-1A5ADC8B55DE}" type="datetimeFigureOut">
              <a:rPr lang="cs-CZ" smtClean="0"/>
              <a:t>11.05.2017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E7F98-B12A-469B-A6BC-A9572C0A71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7046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AE14-89DE-4B13-BF78-1A5ADC8B55DE}" type="datetimeFigureOut">
              <a:rPr lang="cs-CZ" smtClean="0"/>
              <a:t>11.05.2017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E7F98-B12A-469B-A6BC-A9572C0A71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8753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AE14-89DE-4B13-BF78-1A5ADC8B55DE}" type="datetimeFigureOut">
              <a:rPr lang="cs-CZ" smtClean="0"/>
              <a:t>11.05.2017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E7F98-B12A-469B-A6BC-A9572C0A71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2858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AE14-89DE-4B13-BF78-1A5ADC8B55DE}" type="datetimeFigureOut">
              <a:rPr lang="cs-CZ" smtClean="0"/>
              <a:t>11.05.2017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E7F98-B12A-469B-A6BC-A9572C0A71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0717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AE14-89DE-4B13-BF78-1A5ADC8B55DE}" type="datetimeFigureOut">
              <a:rPr lang="cs-CZ" smtClean="0"/>
              <a:t>11.05.2017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E7F98-B12A-469B-A6BC-A9572C0A71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4893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CAE14-89DE-4B13-BF78-1A5ADC8B55DE}" type="datetimeFigureOut">
              <a:rPr lang="cs-CZ" smtClean="0"/>
              <a:t>11.05.2017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E7F98-B12A-469B-A6BC-A9572C0A71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696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bor.lukas.cz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onference-morava.cz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infrastrukturamorava.cz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9" b="20515"/>
          <a:stretch/>
        </p:blipFill>
        <p:spPr>
          <a:xfrm>
            <a:off x="1" y="4284133"/>
            <a:ext cx="5335912" cy="257386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1307587"/>
            <a:ext cx="9143999" cy="72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cs-CZ" altLang="cs-CZ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D49 – R6 a rozvoj střední Moravy a Slovenska</a:t>
            </a:r>
          </a:p>
        </p:txBody>
      </p:sp>
      <p:sp>
        <p:nvSpPr>
          <p:cNvPr id="9" name="Obdélník 8"/>
          <p:cNvSpPr/>
          <p:nvPr/>
        </p:nvSpPr>
        <p:spPr>
          <a:xfrm>
            <a:off x="650630" y="2304487"/>
            <a:ext cx="78427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1D49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Odborný seminář </a:t>
            </a:r>
          </a:p>
          <a:p>
            <a:pPr algn="ctr"/>
            <a:r>
              <a:rPr lang="cs-CZ" sz="2400" b="1" dirty="0" smtClean="0">
                <a:solidFill>
                  <a:srgbClr val="1D49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„Perspektivy dostavby dálniční sítě v Slovenské republice“</a:t>
            </a:r>
          </a:p>
        </p:txBody>
      </p:sp>
      <p:sp>
        <p:nvSpPr>
          <p:cNvPr id="10" name="Podnadpis 8"/>
          <p:cNvSpPr txBox="1">
            <a:spLocks/>
          </p:cNvSpPr>
          <p:nvPr/>
        </p:nvSpPr>
        <p:spPr>
          <a:xfrm>
            <a:off x="650630" y="3722998"/>
            <a:ext cx="1288237" cy="652911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44450"/>
          </a:sp3d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1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D4971"/>
                </a:solidFill>
                <a:effectLst/>
                <a:uLnTx/>
                <a:uFillTx/>
                <a:ea typeface="Arial Unicode MS" pitchFamily="34" charset="-128"/>
                <a:cs typeface="Arial" pitchFamily="34" charset="0"/>
              </a:rPr>
              <a:t>31. 5.</a:t>
            </a:r>
            <a:r>
              <a:rPr kumimoji="0" lang="cs-CZ" sz="1600" b="1" i="1" u="none" strike="noStrike" kern="1200" cap="none" spc="0" normalizeH="0" noProof="0" dirty="0" smtClean="0">
                <a:ln>
                  <a:noFill/>
                </a:ln>
                <a:solidFill>
                  <a:srgbClr val="1D4971"/>
                </a:solidFill>
                <a:effectLst/>
                <a:uLnTx/>
                <a:uFillTx/>
                <a:ea typeface="Arial Unicode MS" pitchFamily="34" charset="-128"/>
                <a:cs typeface="Arial" pitchFamily="34" charset="0"/>
              </a:rPr>
              <a:t> 2017</a:t>
            </a:r>
          </a:p>
          <a:p>
            <a:pPr marL="342900" lvl="0" indent="-342900" algn="ctr">
              <a:defRPr/>
            </a:pPr>
            <a:r>
              <a:rPr lang="cs-CZ" sz="1600" b="1" i="1" dirty="0" smtClean="0">
                <a:solidFill>
                  <a:srgbClr val="1D4971"/>
                </a:solidFill>
              </a:rPr>
              <a:t>Žilina</a:t>
            </a:r>
            <a:endParaRPr kumimoji="0" lang="cs-CZ" sz="1600" b="1" i="1" u="none" strike="noStrike" kern="1200" cap="none" spc="0" normalizeH="0" baseline="0" noProof="0" dirty="0" smtClean="0">
              <a:ln>
                <a:noFill/>
              </a:ln>
              <a:solidFill>
                <a:srgbClr val="1D4971"/>
              </a:solidFill>
              <a:uLnTx/>
              <a:uFillTx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12" name="Podnadpis 8"/>
          <p:cNvSpPr txBox="1">
            <a:spLocks/>
          </p:cNvSpPr>
          <p:nvPr/>
        </p:nvSpPr>
        <p:spPr>
          <a:xfrm>
            <a:off x="3539059" y="3402622"/>
            <a:ext cx="2065880" cy="881511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44450"/>
          </a:sp3d>
        </p:spPr>
        <p:txBody>
          <a:bodyPr/>
          <a:lstStyle/>
          <a:p>
            <a:pPr marL="342900" lvl="0" indent="-342900" algn="ctr">
              <a:defRPr/>
            </a:pPr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Libor Lukáš</a:t>
            </a:r>
          </a:p>
          <a:p>
            <a:pPr marL="342900" lvl="0" indent="-342900" algn="ctr">
              <a:defRPr/>
            </a:pPr>
            <a:r>
              <a:rPr lang="cs-CZ" sz="1600" b="1" dirty="0" smtClean="0"/>
              <a:t>předseda </a:t>
            </a:r>
            <a:r>
              <a:rPr lang="cs-CZ" sz="1600" b="1" dirty="0" smtClean="0"/>
              <a:t>sdružení</a:t>
            </a:r>
          </a:p>
          <a:p>
            <a:pPr marL="342900" lvl="0" indent="-342900" algn="ctr">
              <a:defRPr/>
            </a:pPr>
            <a:r>
              <a:rPr kumimoji="0" lang="cs-CZ" sz="1600" b="1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ea typeface="Arial Unicode MS" pitchFamily="34" charset="-128"/>
                <a:cs typeface="Arial" pitchFamily="34" charset="0"/>
                <a:hlinkClick r:id="rId3"/>
              </a:rPr>
              <a:t>www.liborlukas.cz</a:t>
            </a:r>
            <a:r>
              <a:rPr kumimoji="0" lang="cs-CZ" sz="1600" b="1" i="0" u="none" strike="noStrike" kern="1200" cap="none" spc="0" normalizeH="0" baseline="0" noProof="0" dirty="0" smtClean="0">
                <a:ln>
                  <a:noFill/>
                </a:ln>
                <a:uLnTx/>
                <a:uFillTx/>
                <a:ea typeface="Arial Unicode MS" pitchFamily="34" charset="-128"/>
                <a:cs typeface="Arial" pitchFamily="34" charset="0"/>
              </a:rPr>
              <a:t> </a:t>
            </a:r>
            <a:endParaRPr kumimoji="0" lang="cs-CZ" sz="1600" b="1" i="0" u="none" strike="noStrike" kern="1200" cap="none" spc="0" normalizeH="0" baseline="0" noProof="0" dirty="0" smtClean="0">
              <a:ln>
                <a:noFill/>
              </a:ln>
              <a:uLnTx/>
              <a:uFillTx/>
              <a:ea typeface="Arial Unicode MS" pitchFamily="34" charset="-128"/>
              <a:cs typeface="Arial" pitchFamily="34" charset="0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/>
          <a:srcRect l="35365" t="28424" r="17692" b="9550"/>
          <a:stretch/>
        </p:blipFill>
        <p:spPr>
          <a:xfrm>
            <a:off x="5444067" y="4108052"/>
            <a:ext cx="3699932" cy="274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00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upload.wikimedia.org/wikipedia/commons/thumb/5/5c/Luha%C4%8Dovice%2CHotel_Spole%C4%8Densk%C3%BD_D%C5%AFm.JPG/1920px-Luha%C4%8Dovice%2CHotel_Spole%C4%8Densk%C3%BD_D%C5%AF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" y="864066"/>
            <a:ext cx="9144000" cy="599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68953" y="1505436"/>
            <a:ext cx="901211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 ročník mezinárodní konference </a:t>
            </a:r>
          </a:p>
          <a:p>
            <a:pPr algn="ctr"/>
            <a:r>
              <a:rPr lang="cs-CZ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„Střední Morava - křižovatka dopravních a ekonomických zájmů“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957688" y="300730"/>
            <a:ext cx="3234643" cy="461665"/>
          </a:xfrm>
          <a:prstGeom prst="rect">
            <a:avLst/>
          </a:prstGeom>
          <a:ln w="12700">
            <a:solidFill>
              <a:srgbClr val="0000CC"/>
            </a:solidFill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cs-CZ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21. 9. 2017 - Luhačovice</a:t>
            </a:r>
            <a:endParaRPr lang="cs-CZ" sz="2000" b="1" dirty="0"/>
          </a:p>
        </p:txBody>
      </p:sp>
      <p:sp>
        <p:nvSpPr>
          <p:cNvPr id="12" name="Obdélník 11"/>
          <p:cNvSpPr/>
          <p:nvPr/>
        </p:nvSpPr>
        <p:spPr>
          <a:xfrm>
            <a:off x="6248213" y="113692"/>
            <a:ext cx="2872669" cy="68736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cs-CZ" sz="1600" b="1" i="1" dirty="0" smtClean="0">
                <a:solidFill>
                  <a:srgbClr val="0000CC"/>
                </a:solidFill>
                <a:hlinkClick r:id="rId3"/>
              </a:rPr>
              <a:t>www.konference-morava.cz</a:t>
            </a:r>
            <a:endParaRPr lang="cs-CZ" sz="1600" b="1" i="1" dirty="0" smtClean="0">
              <a:solidFill>
                <a:srgbClr val="0000CC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cs-CZ" sz="1600" b="1" i="1" dirty="0" smtClean="0">
                <a:solidFill>
                  <a:srgbClr val="0000CC"/>
                </a:solidFill>
              </a:rPr>
              <a:t> </a:t>
            </a:r>
            <a:r>
              <a:rPr lang="cs-CZ" sz="1600" b="1" i="1" dirty="0" smtClean="0">
                <a:solidFill>
                  <a:srgbClr val="0000CC"/>
                </a:solidFill>
                <a:hlinkClick r:id="rId4"/>
              </a:rPr>
              <a:t>www.infrastrukturamorava.cz</a:t>
            </a:r>
            <a:r>
              <a:rPr lang="cs-CZ" sz="1600" b="1" i="1" dirty="0" smtClean="0">
                <a:solidFill>
                  <a:srgbClr val="0000CC"/>
                </a:solidFill>
              </a:rPr>
              <a:t> </a:t>
            </a:r>
            <a:endParaRPr lang="cs-CZ" sz="1600" b="1" i="1" dirty="0">
              <a:solidFill>
                <a:srgbClr val="0000CC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252074" y="5709121"/>
            <a:ext cx="5868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 smtClean="0">
                <a:solidFill>
                  <a:srgbClr val="000000"/>
                </a:solidFill>
              </a:rPr>
              <a:t>Tomáš Baťa:</a:t>
            </a:r>
          </a:p>
          <a:p>
            <a:r>
              <a:rPr lang="cs-CZ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„Poměry </a:t>
            </a:r>
            <a:r>
              <a:rPr lang="cs-CZ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nejsou vinny nikdy a ničím. Vinni jsou vždycky lidé. Poměry je třeba buď zvládnout nebo se jim přizpůsobit"</a:t>
            </a:r>
            <a:endParaRPr lang="cs-CZ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05543" y="5816843"/>
            <a:ext cx="20154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Děkuji za pozvání a za pozornost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8580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84343"/>
            <a:ext cx="9144000" cy="574675"/>
          </a:xfrm>
          <a:solidFill>
            <a:schemeClr val="bg1"/>
          </a:solidFill>
        </p:spPr>
        <p:txBody>
          <a:bodyPr anchor="ctr"/>
          <a:lstStyle/>
          <a:p>
            <a:pPr lvl="0">
              <a:defRPr/>
            </a:pP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Sdružení – aktivity</a:t>
            </a:r>
            <a:endParaRPr lang="cs-CZ" sz="3200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529677" y="1620565"/>
            <a:ext cx="8066942" cy="4237339"/>
          </a:xfrm>
          <a:prstGeom prst="rect">
            <a:avLst/>
          </a:prstGeom>
          <a:noFill/>
          <a:effectLst/>
        </p:spPr>
        <p:txBody>
          <a:bodyPr/>
          <a:lstStyle/>
          <a:p>
            <a:pPr>
              <a:spcBef>
                <a:spcPts val="600"/>
              </a:spcBef>
              <a:tabLst>
                <a:tab pos="180975" algn="l"/>
              </a:tabLst>
              <a:defRPr/>
            </a:pPr>
            <a:r>
              <a:rPr lang="cs-CZ" sz="1600" b="1" dirty="0" smtClean="0">
                <a:ea typeface="Verdana" pitchFamily="34" charset="0"/>
                <a:cs typeface="Verdana" pitchFamily="34" charset="0"/>
              </a:rPr>
              <a:t>Cílem Sdružení je zlepšení dopravní dostupnosti, jako nezbytné podmínky pro hospodářské oživení a další rozvoj oblasti střední a východní Moravy:</a:t>
            </a:r>
          </a:p>
          <a:p>
            <a:pPr marL="273050" lvl="1" indent="-171450"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cs-CZ" sz="1300" b="1" dirty="0" smtClean="0">
                <a:ea typeface="Verdana" pitchFamily="34" charset="0"/>
                <a:cs typeface="Verdana" pitchFamily="34" charset="0"/>
              </a:rPr>
              <a:t>Spolupráce a partnerství s orgány státní správy, orgány krajů, samospráv obcí a měst při rozhodovacích procesech umožňujících plynulou přípravu dopravních staveb</a:t>
            </a:r>
          </a:p>
          <a:p>
            <a:pPr marL="273050" lvl="1" indent="-171450"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cs-CZ" sz="1300" b="1" dirty="0" smtClean="0">
                <a:ea typeface="Verdana" pitchFamily="34" charset="0"/>
                <a:cs typeface="Verdana" pitchFamily="34" charset="0"/>
              </a:rPr>
              <a:t>Lobbing a působení na ústřední orgány, vládu, ministerstva i jednotlivé politiky s cílem podpory infrastruktury silniční a železniční dopravy v oblasti střední a východní Moravy</a:t>
            </a:r>
          </a:p>
          <a:p>
            <a:pPr marL="273050" lvl="1" indent="-171450"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cs-CZ" sz="1300" b="1" dirty="0" smtClean="0">
                <a:ea typeface="Verdana" pitchFamily="34" charset="0"/>
                <a:cs typeface="Verdana" pitchFamily="34" charset="0"/>
              </a:rPr>
              <a:t>Nabízíme pomoc a podporu v partnerství s odborníky a dalšími profesními sdruženími  v oblasti spojených s výstavbou a údržbou dopravní sítě.</a:t>
            </a:r>
          </a:p>
          <a:p>
            <a:pPr marL="273050" lvl="1" indent="-171450"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cs-CZ" sz="1400" b="1" dirty="0"/>
              <a:t>Prosazujeme koncepci dlouhodobého a stabilního financování dopravní infrastruktury jako důležitého předpokladu udržitelného rozvoje regionu. Realizace jednotlivých projektů dopravní infrastruktury je proto důležitou podmínkou pro budoucí rozvoj a prosperitu  regionu.</a:t>
            </a:r>
          </a:p>
          <a:p>
            <a:pPr marL="273050" lvl="1" indent="-171450"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cs-CZ" sz="1400" b="1" dirty="0">
                <a:ea typeface="Verdana" pitchFamily="34" charset="0"/>
                <a:cs typeface="Verdana" pitchFamily="34" charset="0"/>
              </a:rPr>
              <a:t>Pokračování v přípravě souboru legislativních opatření směřujících ke snížení nákladů při budování dopravní infrastruktury - od zmírnění např. technických požadavků staveb, přes splnění požadavků zachování ochrany životního prostředí, po omezení obstrukčnímu prodlužování povolovacích řízení a pravomocných rozhodnutí nutných pro realizaci.</a:t>
            </a:r>
            <a:endParaRPr lang="cs-CZ" sz="1400" b="1" dirty="0"/>
          </a:p>
          <a:p>
            <a:pPr marL="0" lvl="1">
              <a:spcBef>
                <a:spcPts val="1200"/>
              </a:spcBef>
              <a:defRPr/>
            </a:pPr>
            <a:r>
              <a:rPr lang="cs-CZ" sz="1500" b="1" dirty="0">
                <a:ea typeface="Verdana" pitchFamily="34" charset="0"/>
                <a:cs typeface="Verdana" pitchFamily="34" charset="0"/>
              </a:rPr>
              <a:t>Občanská platforma pro řešení nejpalčivějších problémů v oblasti dopravní infrastruktury na Moravě, podporována zástupci významných měst, obcí a řadou klíčových podnikatelských subjektů,</a:t>
            </a:r>
          </a:p>
          <a:p>
            <a:pPr marL="190500" lvl="1">
              <a:spcBef>
                <a:spcPts val="300"/>
              </a:spcBef>
              <a:defRPr/>
            </a:pPr>
            <a:endParaRPr lang="cs-CZ" sz="1300" b="1" dirty="0" smtClean="0">
              <a:solidFill>
                <a:srgbClr val="1D497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71391" y="5981948"/>
            <a:ext cx="8783514" cy="338554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pPr marL="1588" indent="-1588" algn="ctr">
              <a:defRPr/>
            </a:pPr>
            <a:r>
              <a:rPr lang="cs-CZ" sz="1600" b="1" i="1" dirty="0" smtClean="0"/>
              <a:t>Jsme pro „podporu něčeho“ na rozdíl od jiných občanských sdružení, které se profilují „proti něčemu“.</a:t>
            </a:r>
            <a:endParaRPr lang="cs-CZ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1968931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75551"/>
            <a:ext cx="9144000" cy="574675"/>
          </a:xfrm>
          <a:solidFill>
            <a:schemeClr val="bg1"/>
          </a:solidFill>
        </p:spPr>
        <p:txBody>
          <a:bodyPr anchor="ctr"/>
          <a:lstStyle/>
          <a:p>
            <a:pPr eaLnBrk="1" hangingPunct="1">
              <a:defRPr/>
            </a:pP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Západovýchodní multimodálního propojení</a:t>
            </a:r>
            <a:endParaRPr lang="cs-CZ" altLang="cs-CZ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5" name="Obrázek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8" t="15106" r="19035" b="13072"/>
          <a:stretch>
            <a:fillRect/>
          </a:stretch>
        </p:blipFill>
        <p:spPr bwMode="auto">
          <a:xfrm>
            <a:off x="28043" y="3218913"/>
            <a:ext cx="6014895" cy="362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8" descr="D:\USER\R49 Zlín 2000\smycka\bata-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482" y="1513189"/>
            <a:ext cx="5343289" cy="236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2"/>
          <p:cNvSpPr>
            <a:spLocks noChangeArrowheads="1"/>
          </p:cNvSpPr>
          <p:nvPr/>
        </p:nvSpPr>
        <p:spPr bwMode="auto">
          <a:xfrm>
            <a:off x="779149" y="1550226"/>
            <a:ext cx="283433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cs-CZ" altLang="cs-CZ" sz="1600" b="1" dirty="0">
                <a:latin typeface="Calibri" panose="020F0502020204030204" pitchFamily="34" charset="0"/>
              </a:rPr>
              <a:t>Myšlenka propojení západ – východ rychlostní komunikací vedoucí v oblasti Zlína se poprvé objevila již ve 30. letech minulého století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076812" y="4309962"/>
            <a:ext cx="2846085" cy="2257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cs-CZ" sz="1600" b="1" dirty="0" smtClean="0">
                <a:latin typeface="Calibri" panose="020F0502020204030204" pitchFamily="34" charset="0"/>
              </a:rPr>
              <a:t>Absence multimodálního propojení ČR a SR v síti TEN-T</a:t>
            </a:r>
            <a:r>
              <a:rPr lang="cs-CZ" sz="1600" dirty="0" smtClean="0">
                <a:latin typeface="Calibri" panose="020F0502020204030204" pitchFamily="34" charset="0"/>
              </a:rPr>
              <a:t> </a:t>
            </a:r>
            <a:r>
              <a:rPr lang="cs-CZ" sz="1200" i="1" dirty="0" smtClean="0">
                <a:latin typeface="Calibri" panose="020F0502020204030204" pitchFamily="34" charset="0"/>
              </a:rPr>
              <a:t>(mimo severojižní Břeclav – Bratislava)</a:t>
            </a:r>
            <a:r>
              <a:rPr lang="cs-CZ" sz="1200" dirty="0" smtClean="0">
                <a:latin typeface="Calibri" panose="020F0502020204030204" pitchFamily="34" charset="0"/>
              </a:rPr>
              <a:t>, </a:t>
            </a:r>
            <a:r>
              <a:rPr lang="cs-CZ" sz="1600" dirty="0" smtClean="0">
                <a:latin typeface="Calibri" panose="020F0502020204030204" pitchFamily="34" charset="0"/>
              </a:rPr>
              <a:t>po dlouhých letech společného státu </a:t>
            </a:r>
            <a:r>
              <a:rPr lang="cs-CZ" sz="1600" b="1" dirty="0" smtClean="0">
                <a:latin typeface="Calibri" panose="020F0502020204030204" pitchFamily="34" charset="0"/>
              </a:rPr>
              <a:t>a s tím souvisejících</a:t>
            </a:r>
            <a:r>
              <a:rPr lang="cs-CZ" sz="1600" dirty="0" smtClean="0">
                <a:latin typeface="Calibri" panose="020F0502020204030204" pitchFamily="34" charset="0"/>
              </a:rPr>
              <a:t> </a:t>
            </a:r>
            <a:r>
              <a:rPr lang="cs-CZ" sz="1600" b="1" dirty="0" smtClean="0">
                <a:latin typeface="Calibri" panose="020F0502020204030204" pitchFamily="34" charset="0"/>
              </a:rPr>
              <a:t>vazeb ekonomických, sociálních, kulturních a společenských</a:t>
            </a:r>
            <a:r>
              <a:rPr lang="cs-CZ" sz="1600" dirty="0" smtClean="0">
                <a:latin typeface="Calibri" panose="020F0502020204030204" pitchFamily="34" charset="0"/>
              </a:rPr>
              <a:t>, rozhodně nenaplňuje integrační procesy EU, ale naopak </a:t>
            </a:r>
            <a:r>
              <a:rPr lang="cs-CZ" sz="1600" b="1" dirty="0" smtClean="0">
                <a:latin typeface="Calibri" panose="020F0502020204030204" pitchFamily="34" charset="0"/>
              </a:rPr>
              <a:t>buduje nadregionální bariéry</a:t>
            </a:r>
            <a:r>
              <a:rPr lang="cs-CZ" sz="1600" dirty="0" smtClean="0"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6405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53256" y="1585913"/>
            <a:ext cx="7837487" cy="5081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defRPr/>
            </a:pPr>
            <a:r>
              <a:rPr lang="cs-CZ" sz="2000" b="1" dirty="0" smtClean="0">
                <a:latin typeface="Calibri" panose="020F0502020204030204" pitchFamily="34" charset="0"/>
              </a:rPr>
              <a:t>Po rozdělení Československa bylo rozhodnuto o odklonu české dálnice D1 směrem na Ostravu a Polsko a zařazení původního směru Zlín – Žilina do kategorie rychlostních silnic.</a:t>
            </a:r>
            <a:endParaRPr lang="cs-CZ" altLang="cs-CZ" sz="2000" b="1" dirty="0" smtClean="0">
              <a:latin typeface="Calibri" panose="020F0502020204030204" pitchFamily="34" charset="0"/>
            </a:endParaRP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cs-CZ" altLang="cs-CZ" sz="1600" b="1" dirty="0" smtClean="0">
                <a:latin typeface="Calibri" panose="020F0502020204030204" pitchFamily="34" charset="0"/>
              </a:rPr>
              <a:t>Návrh rozvoje dopravních sítí v České republice do roku 2010</a:t>
            </a:r>
            <a:r>
              <a:rPr lang="cs-CZ" altLang="cs-CZ" sz="1600" dirty="0" smtClean="0">
                <a:latin typeface="Calibri" panose="020F0502020204030204" pitchFamily="34" charset="0"/>
              </a:rPr>
              <a:t> o vedení dálnic a rychlostních silnic </a:t>
            </a:r>
            <a:r>
              <a:rPr lang="cs-CZ" altLang="cs-CZ" sz="1600" b="1" dirty="0" smtClean="0">
                <a:latin typeface="Calibri" panose="020F0502020204030204" pitchFamily="34" charset="0"/>
              </a:rPr>
              <a:t>včetně R49</a:t>
            </a:r>
            <a:r>
              <a:rPr lang="cs-CZ" altLang="cs-CZ" sz="1600" dirty="0" smtClean="0">
                <a:latin typeface="Calibri" panose="020F0502020204030204" pitchFamily="34" charset="0"/>
              </a:rPr>
              <a:t> </a:t>
            </a:r>
            <a:r>
              <a:rPr lang="cs-CZ" altLang="cs-CZ" sz="1600" i="1" dirty="0" smtClean="0">
                <a:latin typeface="Calibri" panose="020F0502020204030204" pitchFamily="34" charset="0"/>
              </a:rPr>
              <a:t>(Usnesení vlády ČR č. 741+P/1999) 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cs-CZ" altLang="cs-CZ" sz="1600" b="1" dirty="0" smtClean="0">
                <a:latin typeface="Calibri" panose="020F0502020204030204" pitchFamily="34" charset="0"/>
              </a:rPr>
              <a:t>Schválení sítě dálnic a rychlostních silnic SR</a:t>
            </a:r>
            <a:r>
              <a:rPr lang="cs-CZ" altLang="cs-CZ" sz="1600" dirty="0" smtClean="0">
                <a:latin typeface="Calibri" panose="020F0502020204030204" pitchFamily="34" charset="0"/>
              </a:rPr>
              <a:t> </a:t>
            </a:r>
            <a:r>
              <a:rPr lang="cs-CZ" altLang="cs-CZ" sz="1600" i="1" dirty="0" smtClean="0">
                <a:latin typeface="Calibri" panose="020F0502020204030204" pitchFamily="34" charset="0"/>
              </a:rPr>
              <a:t>(Usnesení vlády SR č. 162/2001)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cs-CZ" altLang="cs-CZ" sz="1600" dirty="0" smtClean="0">
                <a:latin typeface="Calibri" panose="020F0502020204030204" pitchFamily="34" charset="0"/>
              </a:rPr>
              <a:t>Schválení </a:t>
            </a:r>
            <a:r>
              <a:rPr lang="cs-CZ" altLang="cs-CZ" sz="1600" b="1" dirty="0" smtClean="0">
                <a:latin typeface="Calibri" panose="020F0502020204030204" pitchFamily="34" charset="0"/>
              </a:rPr>
              <a:t>územního plánu VUC Zlínské aglomerace trasa R49</a:t>
            </a:r>
            <a:r>
              <a:rPr lang="cs-CZ" altLang="cs-CZ" sz="1600" dirty="0" smtClean="0">
                <a:latin typeface="Calibri" panose="020F0502020204030204" pitchFamily="34" charset="0"/>
              </a:rPr>
              <a:t> </a:t>
            </a:r>
            <a:r>
              <a:rPr lang="cs-CZ" altLang="cs-CZ" sz="1600" i="1" dirty="0" smtClean="0">
                <a:latin typeface="Calibri" panose="020F0502020204030204" pitchFamily="34" charset="0"/>
              </a:rPr>
              <a:t>(Usnesení vlády ČR č. 891/2000)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cs-CZ" sz="1600" dirty="0" smtClean="0">
                <a:latin typeface="Calibri" panose="020F0502020204030204" pitchFamily="34" charset="0"/>
              </a:rPr>
              <a:t>Schválení závazné části </a:t>
            </a:r>
            <a:r>
              <a:rPr lang="cs-CZ" sz="1600" b="1" dirty="0" smtClean="0">
                <a:latin typeface="Calibri" panose="020F0502020204030204" pitchFamily="34" charset="0"/>
              </a:rPr>
              <a:t>VUC Trenčianský kraj </a:t>
            </a:r>
            <a:r>
              <a:rPr lang="cs-CZ" sz="1600" dirty="0" smtClean="0">
                <a:latin typeface="Calibri" panose="020F0502020204030204" pitchFamily="34" charset="0"/>
              </a:rPr>
              <a:t>a stavba </a:t>
            </a:r>
            <a:r>
              <a:rPr lang="cs-CZ" sz="1600" b="1" dirty="0" smtClean="0">
                <a:latin typeface="Calibri" panose="020F0502020204030204" pitchFamily="34" charset="0"/>
              </a:rPr>
              <a:t>R49/R6 v úseku hranice ČR/SR – </a:t>
            </a:r>
            <a:r>
              <a:rPr lang="cs-CZ" sz="1600" b="1" dirty="0" err="1" smtClean="0">
                <a:latin typeface="Calibri" panose="020F0502020204030204" pitchFamily="34" charset="0"/>
              </a:rPr>
              <a:t>Púchov</a:t>
            </a:r>
            <a:r>
              <a:rPr lang="cs-CZ" sz="1600" b="1" dirty="0" smtClean="0">
                <a:latin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</a:rPr>
              <a:t>jako veřejně prospěšná stavba </a:t>
            </a:r>
            <a:r>
              <a:rPr lang="cs-CZ" sz="1600" i="1" dirty="0" smtClean="0">
                <a:latin typeface="Calibri" panose="020F0502020204030204" pitchFamily="34" charset="0"/>
              </a:rPr>
              <a:t>(Usnesení vlády SR č. 289/1998)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cs-CZ" sz="1600" dirty="0" smtClean="0">
                <a:latin typeface="Calibri" panose="020F0502020204030204" pitchFamily="34" charset="0"/>
              </a:rPr>
              <a:t>Tato </a:t>
            </a:r>
            <a:r>
              <a:rPr lang="cs-CZ" sz="1600" b="1" dirty="0" smtClean="0">
                <a:latin typeface="Calibri" panose="020F0502020204030204" pitchFamily="34" charset="0"/>
              </a:rPr>
              <a:t>koncepce byla potvrzena vládou ČR </a:t>
            </a:r>
            <a:r>
              <a:rPr lang="cs-CZ" sz="1600" dirty="0" smtClean="0">
                <a:latin typeface="Calibri" panose="020F0502020204030204" pitchFamily="34" charset="0"/>
              </a:rPr>
              <a:t>schválením </a:t>
            </a:r>
            <a:r>
              <a:rPr lang="cs-CZ" sz="1600" b="1" dirty="0" smtClean="0">
                <a:latin typeface="Calibri" panose="020F0502020204030204" pitchFamily="34" charset="0"/>
              </a:rPr>
              <a:t>Politiky územního rozvoje ČR </a:t>
            </a:r>
            <a:r>
              <a:rPr lang="cs-CZ" sz="1600" i="1" dirty="0" smtClean="0">
                <a:latin typeface="Calibri" panose="020F0502020204030204" pitchFamily="34" charset="0"/>
              </a:rPr>
              <a:t>(</a:t>
            </a:r>
            <a:r>
              <a:rPr lang="cs-CZ" altLang="cs-CZ" sz="1600" i="1" dirty="0" smtClean="0">
                <a:latin typeface="Calibri" panose="020F0502020204030204" pitchFamily="34" charset="0"/>
              </a:rPr>
              <a:t>Usnesení vlády ČR č. 929/2009)</a:t>
            </a:r>
            <a:r>
              <a:rPr lang="cs-CZ" sz="1600" i="1" dirty="0" smtClean="0">
                <a:latin typeface="Calibri" panose="020F0502020204030204" pitchFamily="34" charset="0"/>
              </a:rPr>
              <a:t> 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  <a:defRPr/>
            </a:pPr>
            <a:r>
              <a:rPr lang="cs-CZ" sz="1600" b="1" dirty="0" smtClean="0">
                <a:latin typeface="Calibri" panose="020F0502020204030204" pitchFamily="34" charset="0"/>
              </a:rPr>
              <a:t>„Dohoda mezi vládou ČR a vládou SR</a:t>
            </a:r>
            <a:r>
              <a:rPr lang="cs-CZ" sz="1600" dirty="0" smtClean="0">
                <a:latin typeface="Calibri" panose="020F0502020204030204" pitchFamily="34" charset="0"/>
              </a:rPr>
              <a:t> </a:t>
            </a:r>
            <a:r>
              <a:rPr lang="cs-CZ" sz="1600" b="1" dirty="0" smtClean="0">
                <a:latin typeface="Calibri" panose="020F0502020204030204" pitchFamily="34" charset="0"/>
              </a:rPr>
              <a:t>o propojení české rychlostní silnice R49 a slovenské rychlostní silníce R6 na česko-slovenských hranicích“ </a:t>
            </a:r>
            <a:r>
              <a:rPr lang="cs-CZ" sz="1600" dirty="0" smtClean="0">
                <a:latin typeface="Calibri" panose="020F0502020204030204" pitchFamily="34" charset="0"/>
              </a:rPr>
              <a:t>ze</a:t>
            </a:r>
            <a:r>
              <a:rPr lang="cs-CZ" sz="1600" b="1" dirty="0" smtClean="0">
                <a:latin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</a:rPr>
              <a:t>dne 20. 9.</a:t>
            </a:r>
            <a:r>
              <a:rPr lang="cs-CZ" sz="1600" b="1" dirty="0" smtClean="0">
                <a:latin typeface="Calibri" panose="020F0502020204030204" pitchFamily="34" charset="0"/>
              </a:rPr>
              <a:t> 2004</a:t>
            </a:r>
            <a:r>
              <a:rPr lang="cs-CZ" sz="1600" dirty="0" smtClean="0">
                <a:latin typeface="Calibri" panose="020F0502020204030204" pitchFamily="34" charset="0"/>
              </a:rPr>
              <a:t> ve Zlíně </a:t>
            </a:r>
            <a:r>
              <a:rPr lang="cs-CZ" sz="1600" i="1" dirty="0" smtClean="0">
                <a:latin typeface="Calibri" panose="020F0502020204030204" pitchFamily="34" charset="0"/>
              </a:rPr>
              <a:t>(Sbírka mezinárodních smluv č. 4/2005) - </a:t>
            </a:r>
            <a:r>
              <a:rPr lang="cs-CZ" sz="1600" dirty="0" smtClean="0">
                <a:latin typeface="Calibri" panose="020F0502020204030204" pitchFamily="34" charset="0"/>
              </a:rPr>
              <a:t>v rámci </a:t>
            </a:r>
            <a:r>
              <a:rPr lang="cs-CZ" sz="1600" b="1" dirty="0" smtClean="0">
                <a:latin typeface="Calibri" panose="020F0502020204030204" pitchFamily="34" charset="0"/>
              </a:rPr>
              <a:t>konference</a:t>
            </a:r>
            <a:r>
              <a:rPr lang="cs-CZ" sz="1600" dirty="0" smtClean="0">
                <a:latin typeface="Calibri" panose="020F0502020204030204" pitchFamily="34" charset="0"/>
              </a:rPr>
              <a:t> „Česko-slovenské dopravní propojení – cesta k prosperitě“, která doporučila „</a:t>
            </a:r>
            <a:r>
              <a:rPr lang="cs-CZ" sz="1600" u="sng" dirty="0" smtClean="0">
                <a:latin typeface="Calibri" panose="020F0502020204030204" pitchFamily="34" charset="0"/>
              </a:rPr>
              <a:t>zařadit rychlostní komunikaci R49 a R6 do mezinárodní sítě TEN-T</a:t>
            </a:r>
            <a:r>
              <a:rPr lang="cs-CZ" sz="1600" dirty="0" smtClean="0">
                <a:latin typeface="Calibri" panose="020F0502020204030204" pitchFamily="34" charset="0"/>
              </a:rPr>
              <a:t>“ </a:t>
            </a:r>
            <a:endParaRPr lang="cs-CZ" altLang="cs-CZ" sz="1600" i="1" dirty="0" smtClean="0">
              <a:latin typeface="Calibri" panose="020F0502020204030204" pitchFamily="34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11238"/>
            <a:ext cx="9144000" cy="574675"/>
          </a:xfrm>
          <a:solidFill>
            <a:schemeClr val="bg1"/>
          </a:solidFill>
        </p:spPr>
        <p:txBody>
          <a:bodyPr anchor="ctr"/>
          <a:lstStyle/>
          <a:p>
            <a:pPr eaLnBrk="1" hangingPunct="1">
              <a:defRPr/>
            </a:pP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První kroky přípravy - koncepce a dohody</a:t>
            </a:r>
            <a:endParaRPr lang="cs-CZ" altLang="cs-CZ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77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9" t="22244" r="19156" b="7739"/>
          <a:stretch>
            <a:fillRect/>
          </a:stretch>
        </p:blipFill>
        <p:spPr bwMode="auto">
          <a:xfrm>
            <a:off x="352003" y="3356027"/>
            <a:ext cx="4010025" cy="339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4" t="22266" r="19904" b="7024"/>
          <a:stretch/>
        </p:blipFill>
        <p:spPr bwMode="auto">
          <a:xfrm>
            <a:off x="4662063" y="3356028"/>
            <a:ext cx="4162848" cy="339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02273"/>
            <a:ext cx="9144000" cy="574675"/>
          </a:xfrm>
          <a:solidFill>
            <a:schemeClr val="bg1"/>
          </a:solidFill>
        </p:spPr>
        <p:txBody>
          <a:bodyPr anchor="ctr"/>
          <a:lstStyle/>
          <a:p>
            <a:pPr eaLnBrk="1" hangingPunct="1">
              <a:defRPr/>
            </a:pP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Transevropská dopravní síť TEN-T</a:t>
            </a:r>
            <a:endParaRPr lang="cs-CZ" altLang="cs-CZ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240669" y="3356029"/>
            <a:ext cx="2695576" cy="466725"/>
          </a:xfrm>
          <a:prstGeom prst="rect">
            <a:avLst/>
          </a:prstGeom>
          <a:solidFill>
            <a:schemeClr val="bg1"/>
          </a:solidFill>
          <a:ln>
            <a:solidFill>
              <a:srgbClr val="1D497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1400" b="1" dirty="0" smtClean="0">
                <a:solidFill>
                  <a:srgbClr val="1D4971"/>
                </a:solidFill>
                <a:latin typeface="Calibri" panose="020F0502020204030204" pitchFamily="34" charset="0"/>
              </a:rPr>
              <a:t>Nařízení EP a Rady EU č. 1315/2013  – mapový podklad</a:t>
            </a:r>
            <a:endParaRPr lang="cs-CZ" altLang="cs-CZ" sz="1400" b="1" dirty="0" smtClean="0">
              <a:solidFill>
                <a:srgbClr val="1D497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17183" y="1576948"/>
            <a:ext cx="8109633" cy="17208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defRPr/>
            </a:pPr>
            <a:r>
              <a:rPr lang="cs-CZ" sz="1600" dirty="0" smtClean="0">
                <a:latin typeface="Calibri" panose="020F0502020204030204" pitchFamily="34" charset="0"/>
              </a:rPr>
              <a:t>Dne 20. 11. </a:t>
            </a:r>
            <a:r>
              <a:rPr lang="cs-CZ" sz="1600" b="1" dirty="0" smtClean="0">
                <a:latin typeface="Calibri" panose="020F0502020204030204" pitchFamily="34" charset="0"/>
              </a:rPr>
              <a:t>2013</a:t>
            </a:r>
            <a:r>
              <a:rPr lang="cs-CZ" sz="1600" dirty="0" smtClean="0">
                <a:latin typeface="Calibri" panose="020F0502020204030204" pitchFamily="34" charset="0"/>
              </a:rPr>
              <a:t> chválil Evropský parlament „</a:t>
            </a:r>
            <a:r>
              <a:rPr lang="cs-CZ" sz="1600" b="1" dirty="0" smtClean="0">
                <a:latin typeface="Calibri" panose="020F0502020204030204" pitchFamily="34" charset="0"/>
              </a:rPr>
              <a:t>Nařízení EP a Rady (EU) o hlavních směrech Unie pro rozvoj transevropské dopravní sítě“ č. 1315/2013 </a:t>
            </a:r>
            <a:r>
              <a:rPr lang="cs-CZ" sz="1400" i="1" dirty="0" smtClean="0">
                <a:latin typeface="Calibri" panose="020F0502020204030204" pitchFamily="34" charset="0"/>
              </a:rPr>
              <a:t>(Úřední věstník EU L 348/1 dne 20. 12. 2013)</a:t>
            </a:r>
            <a:r>
              <a:rPr lang="cs-CZ" sz="1400" dirty="0" smtClean="0">
                <a:latin typeface="Calibri" panose="020F0502020204030204" pitchFamily="34" charset="0"/>
              </a:rPr>
              <a:t>,</a:t>
            </a:r>
            <a:r>
              <a:rPr lang="cs-CZ" sz="1600" dirty="0" smtClean="0">
                <a:latin typeface="Calibri" panose="020F0502020204030204" pitchFamily="34" charset="0"/>
              </a:rPr>
              <a:t> které zahrnuje </a:t>
            </a:r>
            <a:r>
              <a:rPr lang="cs-CZ" sz="1600" b="1" dirty="0" smtClean="0">
                <a:latin typeface="Calibri" panose="020F0502020204030204" pitchFamily="34" charset="0"/>
              </a:rPr>
              <a:t>západovýchodní multimodální propojení ČR a SR</a:t>
            </a:r>
            <a:r>
              <a:rPr lang="cs-CZ" sz="1600" dirty="0" smtClean="0">
                <a:latin typeface="Calibri" panose="020F0502020204030204" pitchFamily="34" charset="0"/>
              </a:rPr>
              <a:t> do </a:t>
            </a:r>
            <a:r>
              <a:rPr lang="cs-CZ" sz="1600" b="1" u="sng" dirty="0" smtClean="0">
                <a:latin typeface="Calibri" panose="020F0502020204030204" pitchFamily="34" charset="0"/>
              </a:rPr>
              <a:t>hlavní „</a:t>
            </a:r>
            <a:r>
              <a:rPr lang="cs-CZ" sz="1600" b="1" u="sng" dirty="0" err="1" smtClean="0">
                <a:latin typeface="Calibri" panose="020F0502020204030204" pitchFamily="34" charset="0"/>
              </a:rPr>
              <a:t>core</a:t>
            </a:r>
            <a:r>
              <a:rPr lang="cs-CZ" sz="1600" b="1" u="sng" dirty="0" smtClean="0">
                <a:latin typeface="Calibri" panose="020F0502020204030204" pitchFamily="34" charset="0"/>
              </a:rPr>
              <a:t>“ sítě TEN-T</a:t>
            </a:r>
            <a:r>
              <a:rPr lang="cs-CZ" sz="1600" b="1" dirty="0" smtClean="0">
                <a:latin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</a:rPr>
              <a:t>jako součást</a:t>
            </a:r>
            <a:r>
              <a:rPr lang="cs-CZ" sz="1600" b="1" dirty="0" smtClean="0">
                <a:latin typeface="Calibri" panose="020F0502020204030204" pitchFamily="34" charset="0"/>
              </a:rPr>
              <a:t> </a:t>
            </a:r>
            <a:r>
              <a:rPr lang="cs-CZ" sz="1600" u="sng" dirty="0" smtClean="0">
                <a:latin typeface="Calibri" panose="020F0502020204030204" pitchFamily="34" charset="0"/>
              </a:rPr>
              <a:t>„Rýnsko-dunajského koridoru“</a:t>
            </a:r>
            <a:r>
              <a:rPr lang="cs-CZ" sz="1600" b="1" dirty="0" smtClean="0">
                <a:latin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</a:rPr>
              <a:t>– jedná se o</a:t>
            </a:r>
            <a:r>
              <a:rPr lang="cs-CZ" sz="1600" b="1" dirty="0" smtClean="0">
                <a:latin typeface="Calibri" panose="020F0502020204030204" pitchFamily="34" charset="0"/>
              </a:rPr>
              <a:t> </a:t>
            </a:r>
            <a:r>
              <a:rPr lang="cs-CZ" sz="1600" u="sng" dirty="0" smtClean="0">
                <a:latin typeface="Calibri" panose="020F0502020204030204" pitchFamily="34" charset="0"/>
              </a:rPr>
              <a:t>9. železniční nákladní koridor</a:t>
            </a:r>
            <a:r>
              <a:rPr lang="cs-CZ" sz="1600" dirty="0" smtClean="0">
                <a:latin typeface="Calibri" panose="020F0502020204030204" pitchFamily="34" charset="0"/>
              </a:rPr>
              <a:t> definován v trati Praha - Pardubice - Přerov – Hranice na Moravě - Horní Lideč - Žilina - </a:t>
            </a:r>
            <a:r>
              <a:rPr lang="cs-CZ" sz="1600" dirty="0" err="1" smtClean="0">
                <a:latin typeface="Calibri" panose="020F0502020204030204" pitchFamily="34" charset="0"/>
              </a:rPr>
              <a:t>Čierna</a:t>
            </a:r>
            <a:r>
              <a:rPr lang="cs-CZ" sz="1600" dirty="0" smtClean="0">
                <a:latin typeface="Calibri" panose="020F0502020204030204" pitchFamily="34" charset="0"/>
              </a:rPr>
              <a:t> nad Tisou /</a:t>
            </a:r>
            <a:r>
              <a:rPr lang="cs-CZ" sz="1600" dirty="0" err="1" smtClean="0">
                <a:latin typeface="Calibri" panose="020F0502020204030204" pitchFamily="34" charset="0"/>
              </a:rPr>
              <a:t>Ukraina</a:t>
            </a:r>
            <a:r>
              <a:rPr lang="cs-CZ" sz="1600" dirty="0" smtClean="0">
                <a:latin typeface="Calibri" panose="020F0502020204030204" pitchFamily="34" charset="0"/>
              </a:rPr>
              <a:t> a </a:t>
            </a:r>
            <a:r>
              <a:rPr lang="cs-CZ" sz="1600" u="sng" dirty="0" smtClean="0">
                <a:latin typeface="Calibri" panose="020F0502020204030204" pitchFamily="34" charset="0"/>
              </a:rPr>
              <a:t>silniční propojení</a:t>
            </a:r>
            <a:r>
              <a:rPr lang="cs-CZ" sz="1600" b="1" dirty="0" smtClean="0">
                <a:latin typeface="Calibri" panose="020F0502020204030204" pitchFamily="34" charset="0"/>
              </a:rPr>
              <a:t> </a:t>
            </a:r>
            <a:r>
              <a:rPr lang="cs-CZ" sz="1600" dirty="0" smtClean="0">
                <a:latin typeface="Calibri" panose="020F0502020204030204" pitchFamily="34" charset="0"/>
              </a:rPr>
              <a:t>Praha - Brno - </a:t>
            </a:r>
            <a:r>
              <a:rPr lang="cs-CZ" sz="1600" b="1" u="sng" dirty="0" smtClean="0">
                <a:latin typeface="Calibri" panose="020F0502020204030204" pitchFamily="34" charset="0"/>
              </a:rPr>
              <a:t>Hulín - Zlín - Horní Lideč - </a:t>
            </a:r>
            <a:r>
              <a:rPr lang="cs-CZ" sz="1600" b="1" u="sng" dirty="0" err="1" smtClean="0">
                <a:latin typeface="Calibri" panose="020F0502020204030204" pitchFamily="34" charset="0"/>
              </a:rPr>
              <a:t>Púchov</a:t>
            </a:r>
            <a:r>
              <a:rPr lang="cs-CZ" sz="1600" b="1" u="sng" dirty="0" smtClean="0">
                <a:latin typeface="Calibri" panose="020F0502020204030204" pitchFamily="34" charset="0"/>
              </a:rPr>
              <a:t> - Žilina</a:t>
            </a:r>
            <a:r>
              <a:rPr lang="cs-CZ" sz="1600" dirty="0" smtClean="0">
                <a:latin typeface="Calibri" panose="020F0502020204030204" pitchFamily="34" charset="0"/>
              </a:rPr>
              <a:t> - Košice /</a:t>
            </a:r>
            <a:r>
              <a:rPr lang="cs-CZ" sz="1600" dirty="0" err="1" smtClean="0">
                <a:latin typeface="Calibri" panose="020F0502020204030204" pitchFamily="34" charset="0"/>
              </a:rPr>
              <a:t>Ukraina</a:t>
            </a:r>
            <a:r>
              <a:rPr lang="cs-CZ" sz="1600" dirty="0" smtClean="0">
                <a:latin typeface="Calibri" panose="020F0502020204030204" pitchFamily="34" charset="0"/>
              </a:rPr>
              <a:t>, jehož </a:t>
            </a:r>
            <a:r>
              <a:rPr lang="cs-CZ" sz="1600" b="1" dirty="0" smtClean="0">
                <a:latin typeface="Calibri" panose="020F0502020204030204" pitchFamily="34" charset="0"/>
              </a:rPr>
              <a:t>součástí je i rychlostní silnice D49 / R6</a:t>
            </a:r>
            <a:r>
              <a:rPr lang="cs-CZ" sz="1600" dirty="0" smtClean="0">
                <a:latin typeface="Calibri" panose="020F0502020204030204" pitchFamily="34" charset="0"/>
              </a:rPr>
              <a:t>.</a:t>
            </a:r>
            <a:endParaRPr lang="cs-CZ" altLang="cs-CZ" sz="1600" b="1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67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84343"/>
            <a:ext cx="9144000" cy="574675"/>
          </a:xfrm>
          <a:solidFill>
            <a:schemeClr val="bg1"/>
          </a:solidFill>
        </p:spPr>
        <p:txBody>
          <a:bodyPr anchor="ctr"/>
          <a:lstStyle/>
          <a:p>
            <a:pPr eaLnBrk="1" hangingPunct="1">
              <a:defRPr/>
            </a:pP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Multiplikační efekty propojení D49 – R6</a:t>
            </a:r>
            <a:endParaRPr lang="cs-CZ" altLang="cs-CZ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47650" y="1604963"/>
            <a:ext cx="8648700" cy="4986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cs-CZ" sz="1800" b="1" dirty="0" smtClean="0">
                <a:latin typeface="Calibri" panose="020F0502020204030204" pitchFamily="34" charset="0"/>
              </a:rPr>
              <a:t>Propojení D49 Hulín – R6 </a:t>
            </a:r>
            <a:r>
              <a:rPr lang="cs-CZ" sz="1800" b="1" dirty="0" err="1" smtClean="0">
                <a:latin typeface="Calibri" panose="020F0502020204030204" pitchFamily="34" charset="0"/>
              </a:rPr>
              <a:t>Púchov</a:t>
            </a:r>
            <a:r>
              <a:rPr lang="cs-CZ" sz="1800" b="1" dirty="0" smtClean="0">
                <a:latin typeface="Calibri" panose="020F0502020204030204" pitchFamily="34" charset="0"/>
              </a:rPr>
              <a:t> bylo </a:t>
            </a:r>
            <a:r>
              <a:rPr lang="cs-CZ" sz="1600" dirty="0" smtClean="0">
                <a:latin typeface="Calibri" panose="020F0502020204030204" pitchFamily="34" charset="0"/>
              </a:rPr>
              <a:t>na celé řadě dalších mezinárodních setkání </a:t>
            </a:r>
            <a:r>
              <a:rPr lang="cs-CZ" sz="1800" b="1" dirty="0" smtClean="0">
                <a:latin typeface="Calibri" panose="020F0502020204030204" pitchFamily="34" charset="0"/>
              </a:rPr>
              <a:t>podpořeno hospodářským a veřejným sektorem</a:t>
            </a:r>
            <a:r>
              <a:rPr lang="cs-CZ" sz="1800" dirty="0" smtClean="0">
                <a:latin typeface="Calibri" panose="020F0502020204030204" pitchFamily="34" charset="0"/>
              </a:rPr>
              <a:t> po</a:t>
            </a:r>
            <a:r>
              <a:rPr lang="cs-CZ" sz="1800" b="1" dirty="0" smtClean="0">
                <a:latin typeface="Calibri" panose="020F0502020204030204" pitchFamily="34" charset="0"/>
              </a:rPr>
              <a:t> obou stranách československé hranice:</a:t>
            </a:r>
            <a:endParaRPr lang="cs-CZ" sz="1800" dirty="0" smtClean="0">
              <a:latin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cs-CZ" sz="1500" dirty="0" smtClean="0">
                <a:latin typeface="Calibri" panose="020F0502020204030204" pitchFamily="34" charset="0"/>
              </a:rPr>
              <a:t>Dne 24. 2. </a:t>
            </a:r>
            <a:r>
              <a:rPr lang="cs-CZ" sz="1500" b="1" dirty="0" smtClean="0">
                <a:latin typeface="Calibri" panose="020F0502020204030204" pitchFamily="34" charset="0"/>
              </a:rPr>
              <a:t>2000</a:t>
            </a:r>
            <a:r>
              <a:rPr lang="cs-CZ" sz="1500" dirty="0" smtClean="0">
                <a:latin typeface="Calibri" panose="020F0502020204030204" pitchFamily="34" charset="0"/>
              </a:rPr>
              <a:t> na konferenci „</a:t>
            </a:r>
            <a:r>
              <a:rPr lang="cs-CZ" sz="1500" b="1" dirty="0" smtClean="0">
                <a:latin typeface="Calibri" panose="020F0502020204030204" pitchFamily="34" charset="0"/>
              </a:rPr>
              <a:t>Aktuální otázky obchodu mezi ČR a SR – rozvoj přeshraniční spolupráce</a:t>
            </a:r>
            <a:r>
              <a:rPr lang="cs-CZ" sz="1500" dirty="0" smtClean="0">
                <a:latin typeface="Calibri" panose="020F0502020204030204" pitchFamily="34" charset="0"/>
              </a:rPr>
              <a:t>“ deklarovaly podporu přeshraničnímu </a:t>
            </a:r>
            <a:r>
              <a:rPr lang="cs-CZ" sz="1500" b="1" dirty="0" smtClean="0">
                <a:latin typeface="Calibri" panose="020F0502020204030204" pitchFamily="34" charset="0"/>
              </a:rPr>
              <a:t>západovýchodnímu spojení E50 (Norimberk) - Praha - Brno – Zlín – </a:t>
            </a:r>
            <a:r>
              <a:rPr lang="cs-CZ" sz="1500" b="1" dirty="0" err="1" smtClean="0">
                <a:latin typeface="Calibri" panose="020F0502020204030204" pitchFamily="34" charset="0"/>
              </a:rPr>
              <a:t>Púchov</a:t>
            </a:r>
            <a:r>
              <a:rPr lang="cs-CZ" sz="1500" b="1" dirty="0" smtClean="0">
                <a:latin typeface="Calibri" panose="020F0502020204030204" pitchFamily="34" charset="0"/>
              </a:rPr>
              <a:t> – Žilina – Košice – (</a:t>
            </a:r>
            <a:r>
              <a:rPr lang="cs-CZ" sz="1500" b="1" dirty="0" err="1" smtClean="0">
                <a:latin typeface="Calibri" panose="020F0502020204030204" pitchFamily="34" charset="0"/>
              </a:rPr>
              <a:t>Kijev</a:t>
            </a:r>
            <a:r>
              <a:rPr lang="cs-CZ" sz="1500" b="1" dirty="0" smtClean="0">
                <a:latin typeface="Calibri" panose="020F0502020204030204" pitchFamily="34" charset="0"/>
              </a:rPr>
              <a:t>)</a:t>
            </a:r>
            <a:r>
              <a:rPr lang="cs-CZ" sz="1500" dirty="0" smtClean="0">
                <a:latin typeface="Calibri" panose="020F0502020204030204" pitchFamily="34" charset="0"/>
              </a:rPr>
              <a:t> - Obchodní a hospodářské komora Zlínského kraje a Slovenská obchodná a </a:t>
            </a:r>
            <a:r>
              <a:rPr lang="cs-CZ" sz="1500" dirty="0" err="1" smtClean="0">
                <a:latin typeface="Calibri" panose="020F0502020204030204" pitchFamily="34" charset="0"/>
              </a:rPr>
              <a:t>priemyselná</a:t>
            </a:r>
            <a:r>
              <a:rPr lang="cs-CZ" sz="1500" dirty="0" smtClean="0">
                <a:latin typeface="Calibri" panose="020F0502020204030204" pitchFamily="34" charset="0"/>
              </a:rPr>
              <a:t> komora, </a:t>
            </a:r>
            <a:r>
              <a:rPr lang="cs-CZ" sz="1500" dirty="0" err="1" smtClean="0">
                <a:latin typeface="Calibri" panose="020F0502020204030204" pitchFamily="34" charset="0"/>
              </a:rPr>
              <a:t>regionálna</a:t>
            </a:r>
            <a:r>
              <a:rPr lang="cs-CZ" sz="1500" dirty="0" smtClean="0">
                <a:latin typeface="Calibri" panose="020F0502020204030204" pitchFamily="34" charset="0"/>
              </a:rPr>
              <a:t> komora Žilina.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cs-CZ" sz="1500" dirty="0" smtClean="0">
                <a:latin typeface="Calibri" panose="020F0502020204030204" pitchFamily="34" charset="0"/>
              </a:rPr>
              <a:t>21. 11. </a:t>
            </a:r>
            <a:r>
              <a:rPr lang="cs-CZ" sz="1500" b="1" dirty="0" smtClean="0">
                <a:latin typeface="Calibri" panose="020F0502020204030204" pitchFamily="34" charset="0"/>
              </a:rPr>
              <a:t>2013</a:t>
            </a:r>
            <a:r>
              <a:rPr lang="cs-CZ" sz="1500" dirty="0" smtClean="0">
                <a:latin typeface="Calibri" panose="020F0502020204030204" pitchFamily="34" charset="0"/>
              </a:rPr>
              <a:t> bylo podepsáno v Žilině „</a:t>
            </a:r>
            <a:r>
              <a:rPr lang="cs-CZ" sz="1500" b="1" dirty="0" smtClean="0">
                <a:latin typeface="Calibri" panose="020F0502020204030204" pitchFamily="34" charset="0"/>
              </a:rPr>
              <a:t>Memorandum o prioritách při řešení výstavby dálnic</a:t>
            </a:r>
            <a:r>
              <a:rPr lang="cs-CZ" sz="1500" dirty="0" smtClean="0">
                <a:latin typeface="Calibri" panose="020F0502020204030204" pitchFamily="34" charset="0"/>
              </a:rPr>
              <a:t>“ mezi </a:t>
            </a:r>
            <a:r>
              <a:rPr lang="cs-CZ" sz="1500" u="sng" dirty="0" smtClean="0">
                <a:latin typeface="Calibri" panose="020F0502020204030204" pitchFamily="34" charset="0"/>
              </a:rPr>
              <a:t>Hospodářskými komorami</a:t>
            </a:r>
            <a:r>
              <a:rPr lang="cs-CZ" sz="1500" dirty="0" smtClean="0">
                <a:latin typeface="Calibri" panose="020F0502020204030204" pitchFamily="34" charset="0"/>
              </a:rPr>
              <a:t> Zlínského, Žilinského, Moravskoslezského kraje a Sdružením pro rozvoj dopravní infrastruktury na Moravě a Slovensko-korejským hospodářským výborem - na prvním místě je </a:t>
            </a:r>
            <a:r>
              <a:rPr lang="cs-CZ" sz="1500" b="1" dirty="0" smtClean="0">
                <a:latin typeface="Calibri" panose="020F0502020204030204" pitchFamily="34" charset="0"/>
              </a:rPr>
              <a:t>rychlostní silnice </a:t>
            </a:r>
            <a:r>
              <a:rPr lang="cs-CZ" sz="1500" b="1" u="sng" dirty="0" smtClean="0">
                <a:latin typeface="Calibri" panose="020F0502020204030204" pitchFamily="34" charset="0"/>
              </a:rPr>
              <a:t>R49 / R6</a:t>
            </a:r>
            <a:r>
              <a:rPr lang="cs-CZ" sz="1500" dirty="0" smtClean="0">
                <a:latin typeface="Calibri" panose="020F050202020403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cs-CZ" sz="1500" dirty="0" smtClean="0">
                <a:latin typeface="Calibri" panose="020F0502020204030204" pitchFamily="34" charset="0"/>
              </a:rPr>
              <a:t>„</a:t>
            </a:r>
            <a:r>
              <a:rPr lang="cs-CZ" sz="1500" b="1" dirty="0" smtClean="0">
                <a:latin typeface="Calibri" panose="020F0502020204030204" pitchFamily="34" charset="0"/>
              </a:rPr>
              <a:t>Zahájit výstavbu</a:t>
            </a:r>
            <a:r>
              <a:rPr lang="cs-CZ" sz="1500" dirty="0" smtClean="0">
                <a:latin typeface="Calibri" panose="020F0502020204030204" pitchFamily="34" charset="0"/>
              </a:rPr>
              <a:t> rychlostní silnice </a:t>
            </a:r>
            <a:r>
              <a:rPr lang="cs-CZ" sz="1500" b="1" dirty="0" smtClean="0">
                <a:latin typeface="Calibri" panose="020F0502020204030204" pitchFamily="34" charset="0"/>
              </a:rPr>
              <a:t>R49 </a:t>
            </a:r>
            <a:r>
              <a:rPr lang="cs-CZ" sz="1500" dirty="0" smtClean="0">
                <a:latin typeface="Calibri" panose="020F0502020204030204" pitchFamily="34" charset="0"/>
              </a:rPr>
              <a:t>v úseku </a:t>
            </a:r>
            <a:r>
              <a:rPr lang="cs-CZ" sz="1500" b="1" dirty="0" smtClean="0">
                <a:latin typeface="Calibri" panose="020F0502020204030204" pitchFamily="34" charset="0"/>
              </a:rPr>
              <a:t>Hulín – Holešov – Fryšták</a:t>
            </a:r>
            <a:r>
              <a:rPr lang="cs-CZ" sz="1500" dirty="0" smtClean="0">
                <a:latin typeface="Calibri" panose="020F0502020204030204" pitchFamily="34" charset="0"/>
              </a:rPr>
              <a:t> a urychlit přípravu a realizaci navazujícího úseku </a:t>
            </a:r>
            <a:r>
              <a:rPr lang="cs-CZ" sz="1500" b="1" dirty="0" smtClean="0">
                <a:latin typeface="Calibri" panose="020F0502020204030204" pitchFamily="34" charset="0"/>
              </a:rPr>
              <a:t>Fryšták – Lípa s pokračováním na Vizovice a dále na hranici ČR/SR Střelná - Lazy pod </a:t>
            </a:r>
            <a:r>
              <a:rPr lang="cs-CZ" sz="1500" b="1" dirty="0" err="1" smtClean="0">
                <a:latin typeface="Calibri" panose="020F0502020204030204" pitchFamily="34" charset="0"/>
              </a:rPr>
              <a:t>Makytou</a:t>
            </a:r>
            <a:r>
              <a:rPr lang="cs-CZ" sz="1500" dirty="0" smtClean="0">
                <a:latin typeface="Calibri" panose="020F0502020204030204" pitchFamily="34" charset="0"/>
              </a:rPr>
              <a:t>“ bylo konsensuálně přijato </a:t>
            </a:r>
            <a:r>
              <a:rPr lang="cs-CZ" sz="1500" u="sng" dirty="0" smtClean="0">
                <a:latin typeface="Calibri" panose="020F0502020204030204" pitchFamily="34" charset="0"/>
              </a:rPr>
              <a:t>účastníky mezinárodních konferencí</a:t>
            </a:r>
            <a:r>
              <a:rPr lang="cs-CZ" sz="1500" dirty="0" smtClean="0">
                <a:latin typeface="Calibri" panose="020F0502020204030204" pitchFamily="34" charset="0"/>
              </a:rPr>
              <a:t> </a:t>
            </a:r>
            <a:r>
              <a:rPr lang="cs-CZ" sz="1500" b="1" dirty="0" smtClean="0">
                <a:latin typeface="Calibri" panose="020F0502020204030204" pitchFamily="34" charset="0"/>
              </a:rPr>
              <a:t>„Střední Morava – křižovatka dopravních a ekonomických zájmů“ </a:t>
            </a:r>
            <a:r>
              <a:rPr lang="cs-CZ" sz="1500" dirty="0" smtClean="0">
                <a:latin typeface="Calibri" panose="020F0502020204030204" pitchFamily="34" charset="0"/>
              </a:rPr>
              <a:t>v letech </a:t>
            </a:r>
            <a:r>
              <a:rPr lang="cs-CZ" sz="1500" b="1" dirty="0" smtClean="0">
                <a:latin typeface="Calibri" panose="020F0502020204030204" pitchFamily="34" charset="0"/>
              </a:rPr>
              <a:t>2011 až 2016</a:t>
            </a:r>
            <a:r>
              <a:rPr lang="cs-CZ" sz="1500" dirty="0" smtClean="0">
                <a:latin typeface="Calibri" panose="020F050202020403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cs-CZ" sz="1500" dirty="0" smtClean="0">
                <a:latin typeface="Calibri" panose="020F0502020204030204" pitchFamily="34" charset="0"/>
              </a:rPr>
              <a:t>Dne 31. 3. </a:t>
            </a:r>
            <a:r>
              <a:rPr lang="cs-CZ" sz="1500" b="1" dirty="0" smtClean="0">
                <a:latin typeface="Calibri" panose="020F0502020204030204" pitchFamily="34" charset="0"/>
              </a:rPr>
              <a:t>2016</a:t>
            </a:r>
            <a:r>
              <a:rPr lang="cs-CZ" sz="1500" dirty="0" smtClean="0">
                <a:latin typeface="Calibri" panose="020F0502020204030204" pitchFamily="34" charset="0"/>
              </a:rPr>
              <a:t> na setkání regionálních </a:t>
            </a:r>
            <a:r>
              <a:rPr lang="cs-CZ" sz="1500" b="1" dirty="0" smtClean="0">
                <a:latin typeface="Calibri" panose="020F0502020204030204" pitchFamily="34" charset="0"/>
              </a:rPr>
              <a:t>hospodářských komor států V4</a:t>
            </a:r>
            <a:r>
              <a:rPr lang="cs-CZ" sz="1500" dirty="0" smtClean="0">
                <a:latin typeface="Calibri" panose="020F0502020204030204" pitchFamily="34" charset="0"/>
              </a:rPr>
              <a:t> podepsali „</a:t>
            </a:r>
            <a:r>
              <a:rPr lang="cs-CZ" sz="1500" b="1" dirty="0" smtClean="0">
                <a:latin typeface="Calibri" panose="020F0502020204030204" pitchFamily="34" charset="0"/>
              </a:rPr>
              <a:t>Memorandum </a:t>
            </a:r>
            <a:r>
              <a:rPr lang="cs-CZ" sz="1500" dirty="0" smtClean="0">
                <a:latin typeface="Calibri" panose="020F0502020204030204" pitchFamily="34" charset="0"/>
              </a:rPr>
              <a:t>k prioritě </a:t>
            </a:r>
            <a:r>
              <a:rPr lang="cs-CZ" sz="1500" dirty="0" err="1" smtClean="0">
                <a:latin typeface="Calibri" panose="020F0502020204030204" pitchFamily="34" charset="0"/>
              </a:rPr>
              <a:t>hlavného</a:t>
            </a:r>
            <a:r>
              <a:rPr lang="cs-CZ" sz="1500" dirty="0" smtClean="0">
                <a:latin typeface="Calibri" panose="020F0502020204030204" pitchFamily="34" charset="0"/>
              </a:rPr>
              <a:t> evropského koridoru R3 … v aspektu </a:t>
            </a:r>
            <a:r>
              <a:rPr lang="cs-CZ" sz="1500" dirty="0" err="1" smtClean="0">
                <a:latin typeface="Calibri" panose="020F0502020204030204" pitchFamily="34" charset="0"/>
              </a:rPr>
              <a:t>multiplikačného</a:t>
            </a:r>
            <a:r>
              <a:rPr lang="cs-CZ" sz="1500" dirty="0" smtClean="0">
                <a:latin typeface="Calibri" panose="020F0502020204030204" pitchFamily="34" charset="0"/>
              </a:rPr>
              <a:t> efektu obsluhy </a:t>
            </a:r>
            <a:r>
              <a:rPr lang="cs-CZ" sz="1500" dirty="0" err="1" smtClean="0">
                <a:latin typeface="Calibri" panose="020F0502020204030204" pitchFamily="34" charset="0"/>
              </a:rPr>
              <a:t>existujúceho</a:t>
            </a:r>
            <a:r>
              <a:rPr lang="cs-CZ" sz="1500" dirty="0" smtClean="0">
                <a:latin typeface="Calibri" panose="020F0502020204030204" pitchFamily="34" charset="0"/>
              </a:rPr>
              <a:t> </a:t>
            </a:r>
            <a:r>
              <a:rPr lang="cs-CZ" sz="1500" dirty="0" err="1" smtClean="0">
                <a:latin typeface="Calibri" panose="020F0502020204030204" pitchFamily="34" charset="0"/>
              </a:rPr>
              <a:t>priemyslu</a:t>
            </a:r>
            <a:r>
              <a:rPr lang="cs-CZ" sz="1500" dirty="0" smtClean="0">
                <a:latin typeface="Calibri" panose="020F0502020204030204" pitchFamily="34" charset="0"/>
              </a:rPr>
              <a:t>, tranzitu a ekologie“ kde jako navazující prioritu deklaruje „</a:t>
            </a:r>
            <a:r>
              <a:rPr lang="cs-CZ" sz="1500" b="1" dirty="0" smtClean="0">
                <a:latin typeface="Calibri" panose="020F0502020204030204" pitchFamily="34" charset="0"/>
              </a:rPr>
              <a:t>prioritně </a:t>
            </a:r>
            <a:r>
              <a:rPr lang="cs-CZ" sz="1500" b="1" dirty="0" err="1" smtClean="0">
                <a:latin typeface="Calibri" panose="020F0502020204030204" pitchFamily="34" charset="0"/>
              </a:rPr>
              <a:t>začať</a:t>
            </a:r>
            <a:r>
              <a:rPr lang="cs-CZ" sz="1500" b="1" dirty="0" smtClean="0">
                <a:latin typeface="Calibri" panose="020F0502020204030204" pitchFamily="34" charset="0"/>
              </a:rPr>
              <a:t> výstavbu úseku </a:t>
            </a:r>
            <a:r>
              <a:rPr lang="cs-CZ" sz="1500" b="1" dirty="0" err="1" smtClean="0">
                <a:latin typeface="Calibri" panose="020F0502020204030204" pitchFamily="34" charset="0"/>
              </a:rPr>
              <a:t>rýchlostnej</a:t>
            </a:r>
            <a:r>
              <a:rPr lang="cs-CZ" sz="1500" b="1" dirty="0" smtClean="0">
                <a:latin typeface="Calibri" panose="020F0502020204030204" pitchFamily="34" charset="0"/>
              </a:rPr>
              <a:t> cesty R49/R6 Zlín – Vizovice – Střelná – </a:t>
            </a:r>
            <a:r>
              <a:rPr lang="cs-CZ" sz="1500" b="1" dirty="0" err="1" smtClean="0">
                <a:latin typeface="Calibri" panose="020F0502020204030204" pitchFamily="34" charset="0"/>
              </a:rPr>
              <a:t>Púchov</a:t>
            </a:r>
            <a:r>
              <a:rPr lang="cs-CZ" sz="1500" b="1" dirty="0" smtClean="0">
                <a:latin typeface="Calibri" panose="020F0502020204030204" pitchFamily="34" charset="0"/>
              </a:rPr>
              <a:t> „</a:t>
            </a:r>
            <a:r>
              <a:rPr lang="cs-CZ" sz="1500" b="1" u="sng" dirty="0" smtClean="0">
                <a:latin typeface="Calibri" panose="020F0502020204030204" pitchFamily="34" charset="0"/>
              </a:rPr>
              <a:t>Via </a:t>
            </a:r>
            <a:r>
              <a:rPr lang="cs-CZ" sz="1500" b="1" u="sng" dirty="0" err="1" smtClean="0">
                <a:latin typeface="Calibri" panose="020F0502020204030204" pitchFamily="34" charset="0"/>
              </a:rPr>
              <a:t>czecho-slovakia</a:t>
            </a:r>
            <a:r>
              <a:rPr lang="cs-CZ" sz="1500" b="1" dirty="0" smtClean="0">
                <a:latin typeface="Calibri" panose="020F0502020204030204" pitchFamily="34" charset="0"/>
              </a:rPr>
              <a:t>“</a:t>
            </a:r>
            <a:r>
              <a:rPr lang="cs-CZ" sz="1500" dirty="0" smtClean="0">
                <a:latin typeface="Calibri" panose="020F0502020204030204" pitchFamily="34" charset="0"/>
              </a:rPr>
              <a:t>. (signovali představitelé SOPK Žilina, KHK Moravskoslezského a Zlínského kraje, RHK Katowice, </a:t>
            </a:r>
            <a:r>
              <a:rPr lang="cs-CZ" sz="1500" dirty="0" err="1" smtClean="0">
                <a:latin typeface="Calibri" panose="020F0502020204030204" pitchFamily="34" charset="0"/>
              </a:rPr>
              <a:t>Krakow</a:t>
            </a:r>
            <a:r>
              <a:rPr lang="cs-CZ" sz="1500" dirty="0" smtClean="0">
                <a:latin typeface="Calibri" panose="020F0502020204030204" pitchFamily="34" charset="0"/>
              </a:rPr>
              <a:t> a </a:t>
            </a:r>
            <a:r>
              <a:rPr lang="cs-CZ" sz="1500" dirty="0" err="1" smtClean="0">
                <a:latin typeface="Calibri" panose="020F0502020204030204" pitchFamily="34" charset="0"/>
              </a:rPr>
              <a:t>Bialsko</a:t>
            </a:r>
            <a:r>
              <a:rPr lang="cs-CZ" sz="1500" dirty="0" smtClean="0">
                <a:latin typeface="Calibri" panose="020F0502020204030204" pitchFamily="34" charset="0"/>
              </a:rPr>
              <a:t>- </a:t>
            </a:r>
            <a:r>
              <a:rPr lang="cs-CZ" sz="1500" dirty="0" err="1" smtClean="0">
                <a:latin typeface="Calibri" panose="020F0502020204030204" pitchFamily="34" charset="0"/>
              </a:rPr>
              <a:t>Biala</a:t>
            </a:r>
            <a:r>
              <a:rPr lang="cs-CZ" sz="1500" dirty="0" smtClean="0">
                <a:latin typeface="Calibri" panose="020F0502020204030204" pitchFamily="34" charset="0"/>
              </a:rPr>
              <a:t>, OPK </a:t>
            </a:r>
            <a:r>
              <a:rPr lang="cs-CZ" sz="1500" dirty="0" err="1" smtClean="0">
                <a:latin typeface="Calibri" panose="020F0502020204030204" pitchFamily="34" charset="0"/>
              </a:rPr>
              <a:t>Gyor-Moson-Sopron</a:t>
            </a:r>
            <a:r>
              <a:rPr lang="cs-CZ" sz="1500" dirty="0" smtClean="0">
                <a:latin typeface="Calibri" panose="020F0502020204030204" pitchFamily="34" charset="0"/>
              </a:rPr>
              <a:t> župa…)</a:t>
            </a:r>
          </a:p>
        </p:txBody>
      </p:sp>
    </p:spTree>
    <p:extLst>
      <p:ext uri="{BB962C8B-B14F-4D97-AF65-F5344CB8AC3E}">
        <p14:creationId xmlns:p14="http://schemas.microsoft.com/office/powerpoint/2010/main" val="245809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/>
          <a:srcRect l="22996" t="28240" r="17626" b="20491"/>
          <a:stretch/>
        </p:blipFill>
        <p:spPr>
          <a:xfrm>
            <a:off x="4956437" y="4484756"/>
            <a:ext cx="3873238" cy="1881101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6" y="4110761"/>
            <a:ext cx="4210050" cy="262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84343"/>
            <a:ext cx="9144000" cy="574675"/>
          </a:xfrm>
          <a:solidFill>
            <a:schemeClr val="bg1"/>
          </a:solidFill>
        </p:spPr>
        <p:txBody>
          <a:bodyPr anchor="ctr"/>
          <a:lstStyle/>
          <a:p>
            <a:pPr eaLnBrk="1" hangingPunct="1">
              <a:defRPr/>
            </a:pP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Multiplikační efekty propojení D49 – R6</a:t>
            </a:r>
            <a:endParaRPr lang="cs-CZ" altLang="cs-CZ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4" name="Obrázek 3"/>
          <p:cNvPicPr/>
          <p:nvPr/>
        </p:nvPicPr>
        <p:blipFill rotWithShape="1">
          <a:blip r:embed="rId4"/>
          <a:srcRect t="1227"/>
          <a:stretch/>
        </p:blipFill>
        <p:spPr bwMode="auto">
          <a:xfrm>
            <a:off x="300036" y="1572214"/>
            <a:ext cx="4181475" cy="2334273"/>
          </a:xfrm>
          <a:prstGeom prst="rect">
            <a:avLst/>
          </a:prstGeom>
          <a:ln w="9525" cap="flat" cmpd="sng" algn="ctr">
            <a:solidFill>
              <a:srgbClr val="5B9BD5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84217" y="3909990"/>
            <a:ext cx="389995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Strategická průmyslová zóna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HOLEŠOV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/>
          <a:srcRect l="17793" t="14381" r="29755" b="26897"/>
          <a:stretch/>
        </p:blipFill>
        <p:spPr>
          <a:xfrm>
            <a:off x="4781547" y="1585913"/>
            <a:ext cx="4048128" cy="254926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781547" y="4111557"/>
            <a:ext cx="40481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1D4971"/>
                </a:solidFill>
              </a:rPr>
              <a:t>GLOBAL LOGISTICS</a:t>
            </a:r>
            <a:r>
              <a:rPr lang="cs-CZ" sz="1200" b="1" dirty="0" smtClean="0">
                <a:solidFill>
                  <a:srgbClr val="1D4971"/>
                </a:solidFill>
              </a:rPr>
              <a:t> </a:t>
            </a:r>
            <a:r>
              <a:rPr lang="en-US" sz="1200" b="1" dirty="0" smtClean="0">
                <a:solidFill>
                  <a:srgbClr val="1D4971"/>
                </a:solidFill>
              </a:rPr>
              <a:t>FOR </a:t>
            </a:r>
            <a:r>
              <a:rPr lang="en-US" sz="1200" b="1" dirty="0">
                <a:solidFill>
                  <a:srgbClr val="1D4971"/>
                </a:solidFill>
              </a:rPr>
              <a:t>CENTRAL EUROPE and </a:t>
            </a:r>
            <a:r>
              <a:rPr lang="en-US" sz="1200" b="1" dirty="0" smtClean="0">
                <a:solidFill>
                  <a:srgbClr val="1D4971"/>
                </a:solidFill>
              </a:rPr>
              <a:t>BEYOND</a:t>
            </a:r>
            <a:r>
              <a:rPr lang="cs-CZ" sz="1200" b="1" dirty="0" smtClean="0">
                <a:solidFill>
                  <a:srgbClr val="1D4971"/>
                </a:solidFill>
              </a:rPr>
              <a:t> </a:t>
            </a:r>
          </a:p>
          <a:p>
            <a:r>
              <a:rPr lang="cs-CZ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Terminal </a:t>
            </a: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ZLIN - </a:t>
            </a:r>
            <a:r>
              <a:rPr lang="cs-CZ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Zelechovice</a:t>
            </a: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cs-CZ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Lipa</a:t>
            </a:r>
            <a:r>
              <a:rPr 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b="1" dirty="0"/>
              <a:t>(CZ)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747836" y="6504357"/>
            <a:ext cx="2733675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360 hektarů</a:t>
            </a:r>
            <a:r>
              <a:rPr lang="cs-CZ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až </a:t>
            </a:r>
            <a:r>
              <a:rPr lang="cs-CZ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4.000 </a:t>
            </a:r>
            <a:r>
              <a:rPr lang="cs-CZ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pracovních míst</a:t>
            </a:r>
            <a:endParaRPr lang="cs-CZ" sz="1200" dirty="0"/>
          </a:p>
        </p:txBody>
      </p:sp>
      <p:sp>
        <p:nvSpPr>
          <p:cNvPr id="12" name="Obdélník 11"/>
          <p:cNvSpPr/>
          <p:nvPr/>
        </p:nvSpPr>
        <p:spPr>
          <a:xfrm>
            <a:off x="4772023" y="6315055"/>
            <a:ext cx="4185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Kapacita: 7.500 </a:t>
            </a:r>
            <a:r>
              <a:rPr lang="cs-CZ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TEU </a:t>
            </a:r>
            <a:r>
              <a:rPr lang="cs-CZ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cs-CZ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180 </a:t>
            </a:r>
            <a:r>
              <a:rPr lang="cs-CZ" sz="1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kamionů - několik vlaků</a:t>
            </a:r>
          </a:p>
          <a:p>
            <a:r>
              <a:rPr lang="cs-CZ" sz="1200" b="1" dirty="0"/>
              <a:t>6,9 ha, cca 100 zaměstnanců, překládka až 800 </a:t>
            </a:r>
            <a:r>
              <a:rPr lang="cs-CZ" sz="1200" b="1" dirty="0" smtClean="0"/>
              <a:t>000 </a:t>
            </a:r>
            <a:r>
              <a:rPr lang="cs-CZ" sz="1200" b="1" dirty="0"/>
              <a:t>TEU za rok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6"/>
          <a:srcRect l="5110" t="13884" r="69573" b="73982"/>
          <a:stretch/>
        </p:blipFill>
        <p:spPr>
          <a:xfrm>
            <a:off x="4808006" y="3802410"/>
            <a:ext cx="1226082" cy="33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7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84343"/>
            <a:ext cx="9144000" cy="574675"/>
          </a:xfrm>
          <a:solidFill>
            <a:schemeClr val="bg1"/>
          </a:solidFill>
        </p:spPr>
        <p:txBody>
          <a:bodyPr anchor="ctr"/>
          <a:lstStyle/>
          <a:p>
            <a:pPr eaLnBrk="1" hangingPunct="1">
              <a:defRPr/>
            </a:pP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Propojení D49 – R6 na jednání Vlády ČR a SR</a:t>
            </a:r>
            <a:endParaRPr lang="cs-CZ" altLang="cs-CZ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76225" y="1704842"/>
            <a:ext cx="8572499" cy="4392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cs-CZ" sz="1800" b="1" dirty="0" smtClean="0">
                <a:latin typeface="Calibri" panose="020F0502020204030204" pitchFamily="34" charset="0"/>
              </a:rPr>
              <a:t>Propojení D49 Hulín – R6 </a:t>
            </a:r>
            <a:r>
              <a:rPr lang="cs-CZ" sz="1800" b="1" dirty="0" err="1" smtClean="0">
                <a:latin typeface="Calibri" panose="020F0502020204030204" pitchFamily="34" charset="0"/>
              </a:rPr>
              <a:t>Púchov</a:t>
            </a:r>
            <a:r>
              <a:rPr lang="cs-CZ" sz="1800" b="1" dirty="0" smtClean="0">
                <a:latin typeface="Calibri" panose="020F0502020204030204" pitchFamily="34" charset="0"/>
              </a:rPr>
              <a:t> bylo </a:t>
            </a:r>
            <a:r>
              <a:rPr lang="cs-CZ" sz="1800" dirty="0" smtClean="0">
                <a:latin typeface="Calibri" panose="020F0502020204030204" pitchFamily="34" charset="0"/>
              </a:rPr>
              <a:t>jako priorita deklarována na </a:t>
            </a:r>
            <a:r>
              <a:rPr lang="cs-CZ" sz="1800" b="1" dirty="0" smtClean="0">
                <a:latin typeface="Calibri" panose="020F0502020204030204" pitchFamily="34" charset="0"/>
              </a:rPr>
              <a:t>jednání vlád ČR a SR:</a:t>
            </a:r>
            <a:endParaRPr lang="cs-CZ" sz="1800" dirty="0" smtClean="0">
              <a:latin typeface="Calibri" panose="020F0502020204030204" pitchFamily="34" charset="0"/>
            </a:endParaRP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cs-CZ" sz="1600" dirty="0" smtClean="0">
                <a:latin typeface="Calibri" panose="020F0502020204030204" pitchFamily="34" charset="0"/>
              </a:rPr>
              <a:t>„</a:t>
            </a:r>
            <a:r>
              <a:rPr lang="cs-CZ" sz="1600" b="1" dirty="0" smtClean="0"/>
              <a:t>Dopravní infrastruktura - </a:t>
            </a:r>
            <a:r>
              <a:rPr lang="cs-CZ" sz="1600" b="1" dirty="0" smtClean="0">
                <a:latin typeface="Calibri" panose="020F0502020204030204" pitchFamily="34" charset="0"/>
              </a:rPr>
              <a:t>Vlády České republiky a Slovenské republiky se dohodly</a:t>
            </a:r>
            <a:r>
              <a:rPr lang="cs-CZ" sz="1600" dirty="0" smtClean="0">
                <a:latin typeface="Calibri" panose="020F0502020204030204" pitchFamily="34" charset="0"/>
              </a:rPr>
              <a:t> </a:t>
            </a:r>
            <a:r>
              <a:rPr lang="cs-CZ" sz="1400" dirty="0" smtClean="0">
                <a:latin typeface="Calibri" panose="020F0502020204030204" pitchFamily="34" charset="0"/>
              </a:rPr>
              <a:t>na pokračování vzájemné intenzivní spolupráce v oblasti budování a propojení dopravní infrastruktury obou zemí. Za obzvlášť důležité považují budování spojení, která urychlí dopravu a jsou významná i z hlediska mezinárodní zbožové přepravy. Obě vlády se shodly na koordinovaném postupu při realizaci společných přeshraničních projektů.</a:t>
            </a:r>
            <a:r>
              <a:rPr lang="cs-CZ" sz="1600" dirty="0" smtClean="0">
                <a:latin typeface="Calibri" panose="020F0502020204030204" pitchFamily="34" charset="0"/>
              </a:rPr>
              <a:t> </a:t>
            </a:r>
            <a:r>
              <a:rPr lang="cs-CZ" sz="1600" b="1" dirty="0" smtClean="0">
                <a:latin typeface="Calibri" panose="020F0502020204030204" pitchFamily="34" charset="0"/>
              </a:rPr>
              <a:t>Za společnou prioritu </a:t>
            </a:r>
            <a:r>
              <a:rPr lang="cs-CZ" sz="1600" dirty="0" smtClean="0">
                <a:latin typeface="Calibri" panose="020F0502020204030204" pitchFamily="34" charset="0"/>
              </a:rPr>
              <a:t>v tomto směru</a:t>
            </a:r>
            <a:r>
              <a:rPr lang="cs-CZ" sz="1600" b="1" dirty="0" smtClean="0">
                <a:latin typeface="Calibri" panose="020F0502020204030204" pitchFamily="34" charset="0"/>
              </a:rPr>
              <a:t> byla označena výstavba nových silničních spojení R6/R49 mezi slovenskou D1 u </a:t>
            </a:r>
            <a:r>
              <a:rPr lang="cs-CZ" sz="1600" b="1" dirty="0" err="1" smtClean="0">
                <a:latin typeface="Calibri" panose="020F0502020204030204" pitchFamily="34" charset="0"/>
              </a:rPr>
              <a:t>Púchova</a:t>
            </a:r>
            <a:r>
              <a:rPr lang="cs-CZ" sz="1600" b="1" dirty="0" smtClean="0">
                <a:latin typeface="Calibri" panose="020F0502020204030204" pitchFamily="34" charset="0"/>
              </a:rPr>
              <a:t> a českou D1 u Hulína</a:t>
            </a:r>
            <a:r>
              <a:rPr lang="cs-CZ" sz="1600" dirty="0" smtClean="0">
                <a:latin typeface="Calibri" panose="020F0502020204030204" pitchFamily="34" charset="0"/>
              </a:rPr>
              <a:t> a napojení slovenské </a:t>
            </a:r>
            <a:r>
              <a:rPr lang="cs-CZ" sz="1600" b="1" dirty="0" smtClean="0">
                <a:latin typeface="Calibri" panose="020F0502020204030204" pitchFamily="34" charset="0"/>
              </a:rPr>
              <a:t>D3 na vybudovanou českou S11 v úseku R5 – </a:t>
            </a:r>
            <a:r>
              <a:rPr lang="cs-CZ" sz="1600" b="1" dirty="0" err="1" smtClean="0">
                <a:latin typeface="Calibri" panose="020F0502020204030204" pitchFamily="34" charset="0"/>
              </a:rPr>
              <a:t>Svrčinovec</a:t>
            </a:r>
            <a:r>
              <a:rPr lang="cs-CZ" sz="1600" b="1" dirty="0" smtClean="0">
                <a:latin typeface="Calibri" panose="020F0502020204030204" pitchFamily="34" charset="0"/>
              </a:rPr>
              <a:t> – státní hranice ČR/SR</a:t>
            </a:r>
            <a:r>
              <a:rPr lang="cs-CZ" sz="1400" i="1" dirty="0" smtClean="0">
                <a:latin typeface="Calibri" panose="020F0502020204030204" pitchFamily="34" charset="0"/>
              </a:rPr>
              <a:t>.“ (</a:t>
            </a:r>
            <a:r>
              <a:rPr lang="cs-CZ" sz="1400" i="1" dirty="0">
                <a:latin typeface="Calibri" panose="020F0502020204030204" pitchFamily="34" charset="0"/>
              </a:rPr>
              <a:t>Dne 24. 4. </a:t>
            </a:r>
            <a:r>
              <a:rPr lang="cs-CZ" sz="1400" b="1" i="1" dirty="0">
                <a:latin typeface="Calibri" panose="020F0502020204030204" pitchFamily="34" charset="0"/>
              </a:rPr>
              <a:t>2014</a:t>
            </a:r>
            <a:r>
              <a:rPr lang="cs-CZ" sz="1400" i="1" dirty="0">
                <a:latin typeface="Calibri" panose="020F0502020204030204" pitchFamily="34" charset="0"/>
              </a:rPr>
              <a:t> ve </a:t>
            </a:r>
            <a:r>
              <a:rPr lang="cs-CZ" sz="1400" i="1" dirty="0" smtClean="0">
                <a:latin typeface="Calibri" panose="020F0502020204030204" pitchFamily="34" charset="0"/>
              </a:rPr>
              <a:t>Skalici - SK)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cs-CZ" sz="1600" dirty="0"/>
              <a:t>„</a:t>
            </a:r>
            <a:r>
              <a:rPr lang="cs-CZ" sz="1600" b="1" dirty="0"/>
              <a:t>Doprava </a:t>
            </a:r>
            <a:r>
              <a:rPr lang="cs-CZ" sz="1600" dirty="0"/>
              <a:t>- </a:t>
            </a:r>
            <a:r>
              <a:rPr lang="cs-CZ" sz="1600" b="1" dirty="0"/>
              <a:t>Vlády potvrdily</a:t>
            </a:r>
            <a:r>
              <a:rPr lang="cs-CZ" sz="1600" dirty="0"/>
              <a:t> zájem na pokračování </a:t>
            </a:r>
            <a:r>
              <a:rPr lang="cs-CZ" sz="1600" b="1" dirty="0"/>
              <a:t>koordinovaného postupu při přípravě a realizaci společných přeshraničních projektů.</a:t>
            </a:r>
            <a:r>
              <a:rPr lang="cs-CZ" sz="1600" dirty="0"/>
              <a:t> Konkrétně se jedná o výstavbu </a:t>
            </a:r>
            <a:r>
              <a:rPr lang="cs-CZ" sz="1600" b="1" dirty="0"/>
              <a:t>nového silničního spojení R49/R6 mezi českou D1 u Hulína a slovenskou D1 u </a:t>
            </a:r>
            <a:r>
              <a:rPr lang="cs-CZ" sz="1600" b="1" dirty="0" err="1" smtClean="0"/>
              <a:t>Púchova</a:t>
            </a:r>
            <a:r>
              <a:rPr lang="cs-CZ" sz="1600" b="1" dirty="0" smtClean="0"/>
              <a:t> </a:t>
            </a:r>
            <a:r>
              <a:rPr lang="cs-CZ" sz="1600" dirty="0" smtClean="0"/>
              <a:t>…“ </a:t>
            </a:r>
            <a:r>
              <a:rPr lang="cs-CZ" sz="1400" i="1" dirty="0" smtClean="0">
                <a:latin typeface="Calibri" panose="020F0502020204030204" pitchFamily="34" charset="0"/>
              </a:rPr>
              <a:t>(</a:t>
            </a:r>
            <a:r>
              <a:rPr lang="cs-CZ" sz="1400" i="1" dirty="0">
                <a:latin typeface="Calibri" panose="020F0502020204030204" pitchFamily="34" charset="0"/>
              </a:rPr>
              <a:t>Dne </a:t>
            </a:r>
            <a:r>
              <a:rPr lang="cs-CZ" sz="1400" i="1" dirty="0" smtClean="0">
                <a:latin typeface="Calibri" panose="020F0502020204030204" pitchFamily="34" charset="0"/>
              </a:rPr>
              <a:t>12. 5. </a:t>
            </a:r>
            <a:r>
              <a:rPr lang="cs-CZ" sz="1400" b="1" i="1" dirty="0" smtClean="0">
                <a:latin typeface="Calibri" panose="020F0502020204030204" pitchFamily="34" charset="0"/>
              </a:rPr>
              <a:t>2015</a:t>
            </a:r>
            <a:r>
              <a:rPr lang="cs-CZ" sz="1400" i="1" dirty="0" smtClean="0">
                <a:latin typeface="Calibri" panose="020F0502020204030204" pitchFamily="34" charset="0"/>
              </a:rPr>
              <a:t> Valtice - CZ)</a:t>
            </a:r>
            <a:endParaRPr lang="cs-CZ" sz="1400" i="1" dirty="0">
              <a:latin typeface="Calibri" panose="020F0502020204030204" pitchFamily="34" charset="0"/>
            </a:endParaRP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cs-CZ" sz="1600" b="1" dirty="0" smtClean="0">
                <a:latin typeface="Calibri" panose="020F0502020204030204" pitchFamily="34" charset="0"/>
              </a:rPr>
              <a:t>Česko-slovenská mezivládní komise pro přeshraniční spolupráci</a:t>
            </a:r>
            <a:r>
              <a:rPr lang="cs-CZ" sz="1600" dirty="0" smtClean="0">
                <a:latin typeface="Calibri" panose="020F0502020204030204" pitchFamily="34" charset="0"/>
              </a:rPr>
              <a:t> přijala usnesení, ve kterém vyslovila podporu pokračování vzájemné intenzivní spolupráce v oblasti budování a propojení dopravní infrastruktury obou států: „</a:t>
            </a:r>
            <a:r>
              <a:rPr lang="cs-CZ" sz="1600" b="1" dirty="0" smtClean="0">
                <a:latin typeface="Calibri" panose="020F0502020204030204" pitchFamily="34" charset="0"/>
              </a:rPr>
              <a:t>Za mimořádně důležité považuje komise urychlení realizace mezinárodních silničních spojení R49/R6 mezi českou D1 u Hulína a slovenskou D1 u </a:t>
            </a:r>
            <a:r>
              <a:rPr lang="cs-CZ" sz="1600" b="1" dirty="0" err="1" smtClean="0">
                <a:latin typeface="Calibri" panose="020F0502020204030204" pitchFamily="34" charset="0"/>
              </a:rPr>
              <a:t>Púchova</a:t>
            </a:r>
            <a:r>
              <a:rPr lang="cs-CZ" sz="1600" dirty="0" smtClean="0">
                <a:latin typeface="Calibri" panose="020F0502020204030204" pitchFamily="34" charset="0"/>
              </a:rPr>
              <a:t> a napojení slovenské D3 na českou I/11 v úseku R5 – </a:t>
            </a:r>
            <a:r>
              <a:rPr lang="cs-CZ" sz="1600" dirty="0" err="1" smtClean="0">
                <a:latin typeface="Calibri" panose="020F0502020204030204" pitchFamily="34" charset="0"/>
              </a:rPr>
              <a:t>Svrčinovec</a:t>
            </a:r>
            <a:r>
              <a:rPr lang="cs-CZ" sz="1600" dirty="0" smtClean="0">
                <a:latin typeface="Calibri" panose="020F0502020204030204" pitchFamily="34" charset="0"/>
              </a:rPr>
              <a:t> – státní hranice ČR/SR, </a:t>
            </a:r>
            <a:r>
              <a:rPr lang="cs-CZ" sz="1600" u="sng" dirty="0" smtClean="0">
                <a:latin typeface="Calibri" panose="020F0502020204030204" pitchFamily="34" charset="0"/>
              </a:rPr>
              <a:t>které jsou zařazené do transevropských sítí </a:t>
            </a:r>
            <a:r>
              <a:rPr lang="cs-CZ" sz="1600" b="1" dirty="0" smtClean="0">
                <a:latin typeface="Calibri" panose="020F0502020204030204" pitchFamily="34" charset="0"/>
              </a:rPr>
              <a:t>TEN – T</a:t>
            </a:r>
            <a:r>
              <a:rPr lang="cs-CZ" sz="1600" dirty="0" smtClean="0">
                <a:latin typeface="Calibri" panose="020F0502020204030204" pitchFamily="34" charset="0"/>
              </a:rPr>
              <a:t>". </a:t>
            </a:r>
            <a:r>
              <a:rPr lang="cs-CZ" sz="1400" i="1" dirty="0" smtClean="0">
                <a:latin typeface="Calibri" panose="020F0502020204030204" pitchFamily="34" charset="0"/>
              </a:rPr>
              <a:t>(Dne </a:t>
            </a:r>
            <a:r>
              <a:rPr lang="cs-CZ" sz="1400" i="1" dirty="0">
                <a:latin typeface="Calibri" panose="020F0502020204030204" pitchFamily="34" charset="0"/>
              </a:rPr>
              <a:t>29. 11. </a:t>
            </a:r>
            <a:r>
              <a:rPr lang="cs-CZ" sz="1400" b="1" i="1" dirty="0">
                <a:latin typeface="Calibri" panose="020F0502020204030204" pitchFamily="34" charset="0"/>
              </a:rPr>
              <a:t>2015</a:t>
            </a:r>
            <a:r>
              <a:rPr lang="cs-CZ" sz="1400" i="1" dirty="0">
                <a:latin typeface="Calibri" panose="020F0502020204030204" pitchFamily="34" charset="0"/>
              </a:rPr>
              <a:t> na 18. zasedání </a:t>
            </a:r>
            <a:r>
              <a:rPr lang="cs-CZ" sz="1400" i="1" dirty="0" smtClean="0">
                <a:latin typeface="Calibri" panose="020F0502020204030204" pitchFamily="34" charset="0"/>
              </a:rPr>
              <a:t>Velehrad – CZ)</a:t>
            </a:r>
          </a:p>
        </p:txBody>
      </p:sp>
    </p:spTree>
    <p:extLst>
      <p:ext uri="{BB962C8B-B14F-4D97-AF65-F5344CB8AC3E}">
        <p14:creationId xmlns:p14="http://schemas.microsoft.com/office/powerpoint/2010/main" val="321690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C:\Users\kavan\AppData\Local\Microsoft\Windows\Temporary Internet Files\Content.Outlook\GVVR10YI\D49_prehled_napojeni (002)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29" y="1524950"/>
            <a:ext cx="8725989" cy="525467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84343"/>
            <a:ext cx="9144000" cy="574675"/>
          </a:xfrm>
          <a:solidFill>
            <a:schemeClr val="bg1"/>
          </a:solidFill>
        </p:spPr>
        <p:txBody>
          <a:bodyPr anchor="ctr"/>
          <a:lstStyle/>
          <a:p>
            <a:pPr eaLnBrk="1" hangingPunct="1">
              <a:defRPr/>
            </a:pPr>
            <a:r>
              <a:rPr lang="cs-C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Propojení D49 – R6</a:t>
            </a:r>
            <a:endParaRPr lang="cs-CZ" altLang="cs-CZ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5608311" y="2167644"/>
            <a:ext cx="2498197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txBody>
          <a:bodyPr wrap="square">
            <a:spAutoFit/>
          </a:bodyPr>
          <a:lstStyle/>
          <a:p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křižovatka D1 a D35 na české straně a </a:t>
            </a:r>
          </a:p>
          <a:p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D1 a R2 na Slovensku.</a:t>
            </a:r>
            <a:endPara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571023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 SRDIM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 SRDIM" id="{80256377-5A6B-4248-A863-A37F98916F28}" vid="{9683D57C-3B82-4769-BCDE-D93A06F6BEA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SRDIM</Template>
  <TotalTime>877</TotalTime>
  <Words>828</Words>
  <Application>Microsoft Office PowerPoint</Application>
  <PresentationFormat>Předvádění na obrazovce (4:3)</PresentationFormat>
  <Paragraphs>60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8" baseType="lpstr">
      <vt:lpstr>Arial Unicode MS</vt:lpstr>
      <vt:lpstr>Arial</vt:lpstr>
      <vt:lpstr>Calibri</vt:lpstr>
      <vt:lpstr>Calibri Light</vt:lpstr>
      <vt:lpstr>Times New Roman</vt:lpstr>
      <vt:lpstr>Verdana</vt:lpstr>
      <vt:lpstr>Wingdings</vt:lpstr>
      <vt:lpstr>Prezentace SRDIM</vt:lpstr>
      <vt:lpstr>Prezentace aplikace PowerPoint</vt:lpstr>
      <vt:lpstr>Sdružení – aktivity</vt:lpstr>
      <vt:lpstr>Západovýchodní multimodálního propojení</vt:lpstr>
      <vt:lpstr>První kroky přípravy - koncepce a dohody</vt:lpstr>
      <vt:lpstr>Transevropská dopravní síť TEN-T</vt:lpstr>
      <vt:lpstr>Multiplikační efekty propojení D49 – R6</vt:lpstr>
      <vt:lpstr>Multiplikační efekty propojení D49 – R6</vt:lpstr>
      <vt:lpstr>Propojení D49 – R6 na jednání Vlády ČR a SR</vt:lpstr>
      <vt:lpstr>Propojení D49 – R6</vt:lpstr>
      <vt:lpstr>Prezentace aplikace PowerPoint</vt:lpstr>
    </vt:vector>
  </TitlesOfParts>
  <Company>Krajský úřad Zlínského kraje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Kavan Pavel</dc:creator>
  <cp:lastModifiedBy>Pavel Kavan</cp:lastModifiedBy>
  <cp:revision>56</cp:revision>
  <dcterms:created xsi:type="dcterms:W3CDTF">2016-05-26T07:24:34Z</dcterms:created>
  <dcterms:modified xsi:type="dcterms:W3CDTF">2017-05-11T17:00:57Z</dcterms:modified>
</cp:coreProperties>
</file>